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56" r:id="rId2"/>
    <p:sldId id="267" r:id="rId3"/>
    <p:sldId id="264" r:id="rId4"/>
    <p:sldId id="269" r:id="rId5"/>
    <p:sldId id="270" r:id="rId6"/>
    <p:sldId id="271" r:id="rId7"/>
    <p:sldId id="272" r:id="rId8"/>
    <p:sldId id="259" r:id="rId9"/>
    <p:sldId id="260" r:id="rId10"/>
    <p:sldId id="265" r:id="rId11"/>
    <p:sldId id="261" r:id="rId12"/>
    <p:sldId id="266" r:id="rId13"/>
    <p:sldId id="257" r:id="rId14"/>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83287" autoAdjust="0"/>
  </p:normalViewPr>
  <p:slideViewPr>
    <p:cSldViewPr snapToGrid="0">
      <p:cViewPr varScale="1">
        <p:scale>
          <a:sx n="89" d="100"/>
          <a:sy n="89" d="100"/>
        </p:scale>
        <p:origin x="326"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2" d="100"/>
          <a:sy n="72" d="100"/>
        </p:scale>
        <p:origin x="2244" y="5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2D6AC9-5551-4DFB-A8C6-9E51C9CA79E9}"/>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a:extLst>
              <a:ext uri="{FF2B5EF4-FFF2-40B4-BE49-F238E27FC236}">
                <a16:creationId xmlns:a16="http://schemas.microsoft.com/office/drawing/2014/main" id="{F6274172-B30B-45BA-99A5-24B512523672}"/>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8DB73A97-74D3-44ED-B6D9-96EC53EBB5E3}" type="datetimeFigureOut">
              <a:rPr lang="en-AT" smtClean="0"/>
              <a:t>30/04/2022</a:t>
            </a:fld>
            <a:endParaRPr lang="en-AT"/>
          </a:p>
        </p:txBody>
      </p:sp>
      <p:sp>
        <p:nvSpPr>
          <p:cNvPr id="4" name="Fußzeilenplatzhalter 3">
            <a:extLst>
              <a:ext uri="{FF2B5EF4-FFF2-40B4-BE49-F238E27FC236}">
                <a16:creationId xmlns:a16="http://schemas.microsoft.com/office/drawing/2014/main" id="{97D10322-AA95-4ED8-BE11-EDA21BF35D97}"/>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5" name="Foliennummernplatzhalter 4">
            <a:extLst>
              <a:ext uri="{FF2B5EF4-FFF2-40B4-BE49-F238E27FC236}">
                <a16:creationId xmlns:a16="http://schemas.microsoft.com/office/drawing/2014/main" id="{9A717142-2D08-4183-BD25-875F15C92DCD}"/>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25B5AD17-CC75-48CE-8728-11A9825223C3}" type="slidenum">
              <a:rPr lang="en-AT" smtClean="0"/>
              <a:t>‹Nr.›</a:t>
            </a:fld>
            <a:endParaRPr lang="en-AT"/>
          </a:p>
        </p:txBody>
      </p:sp>
    </p:spTree>
    <p:extLst>
      <p:ext uri="{BB962C8B-B14F-4D97-AF65-F5344CB8AC3E}">
        <p14:creationId xmlns:p14="http://schemas.microsoft.com/office/powerpoint/2010/main" val="922037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AT"/>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D69BC5C-3A57-475C-A052-E87B80C9FDA9}" type="datetimeFigureOut">
              <a:rPr lang="en-AT" smtClean="0"/>
              <a:t>30/04/2022</a:t>
            </a:fld>
            <a:endParaRPr lang="en-AT"/>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AT"/>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AT"/>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6DEC4F1-1674-4533-A3DE-B901660ECFCE}" type="slidenum">
              <a:rPr lang="en-AT" smtClean="0"/>
              <a:t>‹Nr.›</a:t>
            </a:fld>
            <a:endParaRPr lang="en-AT"/>
          </a:p>
        </p:txBody>
      </p:sp>
    </p:spTree>
    <p:extLst>
      <p:ext uri="{BB962C8B-B14F-4D97-AF65-F5344CB8AC3E}">
        <p14:creationId xmlns:p14="http://schemas.microsoft.com/office/powerpoint/2010/main" val="30201890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t>
            </a:r>
            <a:r>
              <a:rPr lang="de-DE" dirty="0" err="1"/>
              <a:t>everybody</a:t>
            </a:r>
            <a:r>
              <a:rPr lang="de-DE" dirty="0"/>
              <a:t>,</a:t>
            </a:r>
          </a:p>
          <a:p>
            <a:r>
              <a:rPr lang="de-DE" dirty="0"/>
              <a:t>Welcome </a:t>
            </a:r>
            <a:r>
              <a:rPr lang="de-DE" dirty="0" err="1"/>
              <a:t>to</a:t>
            </a:r>
            <a:r>
              <a:rPr lang="de-DE" dirty="0"/>
              <a:t> </a:t>
            </a:r>
            <a:r>
              <a:rPr lang="de-DE" dirty="0" err="1"/>
              <a:t>my</a:t>
            </a:r>
            <a:r>
              <a:rPr lang="de-DE" dirty="0"/>
              <a:t> </a:t>
            </a:r>
            <a:r>
              <a:rPr lang="de-DE" dirty="0" err="1"/>
              <a:t>Presentation</a:t>
            </a:r>
            <a:r>
              <a:rPr lang="de-DE" dirty="0"/>
              <a:t> </a:t>
            </a:r>
            <a:r>
              <a:rPr lang="de-DE" dirty="0" err="1"/>
              <a:t>of</a:t>
            </a:r>
            <a:r>
              <a:rPr lang="de-DE" dirty="0"/>
              <a:t>  </a:t>
            </a:r>
            <a:r>
              <a:rPr lang="en-GB" sz="2000" dirty="0">
                <a:effectLst/>
                <a:latin typeface="Arial" panose="020B0604020202020204" pitchFamily="34" charset="0"/>
              </a:rPr>
              <a:t>Graphical User Interface and Data Handling in for a Nuclear Quadrupole Resonance Software Defined Radio Spectrometer</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a:t>
            </a:fld>
            <a:endParaRPr lang="en-AT"/>
          </a:p>
        </p:txBody>
      </p:sp>
    </p:spTree>
    <p:extLst>
      <p:ext uri="{BB962C8B-B14F-4D97-AF65-F5344CB8AC3E}">
        <p14:creationId xmlns:p14="http://schemas.microsoft.com/office/powerpoint/2010/main" val="1572140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Dependent on the Application different Sensors and Materials </a:t>
            </a:r>
            <a:r>
              <a:rPr lang="de-AT" sz="1300" dirty="0" err="1"/>
              <a:t>have</a:t>
            </a:r>
            <a:r>
              <a:rPr lang="de-AT" sz="1300" dirty="0"/>
              <a:t> </a:t>
            </a:r>
            <a:r>
              <a:rPr lang="de-AT" sz="1300" dirty="0" err="1"/>
              <a:t>to</a:t>
            </a:r>
            <a:r>
              <a:rPr lang="de-AT" sz="1300" dirty="0"/>
              <a:t> </a:t>
            </a:r>
            <a:r>
              <a:rPr lang="de-AT" sz="1300" dirty="0" err="1"/>
              <a:t>be</a:t>
            </a:r>
            <a:r>
              <a:rPr lang="de-AT" sz="1300" dirty="0"/>
              <a:t> </a:t>
            </a:r>
            <a:r>
              <a:rPr lang="de-AT" sz="1300" dirty="0" err="1"/>
              <a:t>used</a:t>
            </a:r>
            <a:r>
              <a:rPr lang="de-AT" sz="1300" dirty="0"/>
              <a:t>. </a:t>
            </a:r>
            <a:r>
              <a:rPr lang="de-AT" sz="1300" dirty="0" err="1"/>
              <a:t>With</a:t>
            </a:r>
            <a:r>
              <a:rPr lang="de-AT" sz="1300" dirty="0"/>
              <a:t> fully </a:t>
            </a:r>
            <a:r>
              <a:rPr lang="de-AT" sz="1300" dirty="0" err="1"/>
              <a:t>integrated</a:t>
            </a:r>
            <a:r>
              <a:rPr lang="de-AT" sz="1300" dirty="0"/>
              <a:t> </a:t>
            </a:r>
            <a:r>
              <a:rPr lang="de-AT" sz="1300" dirty="0" err="1"/>
              <a:t>optoelectronic</a:t>
            </a:r>
            <a:r>
              <a:rPr lang="de-AT" sz="1300" dirty="0"/>
              <a:t> </a:t>
            </a:r>
            <a:r>
              <a:rPr lang="de-AT" sz="1300" dirty="0" err="1"/>
              <a:t>sensors</a:t>
            </a:r>
            <a:r>
              <a:rPr lang="de-AT" sz="1300" dirty="0"/>
              <a:t>, </a:t>
            </a:r>
            <a:r>
              <a:rPr lang="de-AT" dirty="0" err="1"/>
              <a:t>penetrating</a:t>
            </a:r>
            <a:r>
              <a:rPr lang="de-AT" dirty="0"/>
              <a:t> </a:t>
            </a:r>
            <a:r>
              <a:rPr lang="de-AT" dirty="0" err="1"/>
              <a:t>neural</a:t>
            </a:r>
            <a:r>
              <a:rPr lang="de-AT" dirty="0"/>
              <a:t> </a:t>
            </a:r>
            <a:r>
              <a:rPr lang="de-AT" dirty="0" err="1"/>
              <a:t>probes</a:t>
            </a:r>
            <a:r>
              <a:rPr lang="de-AT" dirty="0"/>
              <a:t> </a:t>
            </a:r>
            <a:r>
              <a:rPr lang="de-AT" dirty="0" err="1"/>
              <a:t>can</a:t>
            </a:r>
            <a:r>
              <a:rPr lang="de-AT" dirty="0"/>
              <a:t> </a:t>
            </a:r>
            <a:r>
              <a:rPr lang="de-AT" dirty="0" err="1"/>
              <a:t>be</a:t>
            </a:r>
            <a:r>
              <a:rPr lang="de-AT" dirty="0"/>
              <a:t> </a:t>
            </a:r>
            <a:r>
              <a:rPr lang="de-AT" dirty="0" err="1"/>
              <a:t>manufactured</a:t>
            </a:r>
            <a:r>
              <a:rPr lang="de-AT" dirty="0"/>
              <a:t>.</a:t>
            </a:r>
            <a:endParaRPr lang="de-AT" sz="1300" dirty="0"/>
          </a:p>
          <a:p>
            <a:endParaRPr lang="de-AT" sz="1300" dirty="0"/>
          </a:p>
          <a:p>
            <a:r>
              <a:rPr lang="de-AT" sz="1300" dirty="0"/>
              <a:t>As </a:t>
            </a:r>
            <a:r>
              <a:rPr lang="de-AT" sz="1300" dirty="0" err="1"/>
              <a:t>seen</a:t>
            </a:r>
            <a:r>
              <a:rPr lang="de-AT" sz="1300" dirty="0"/>
              <a:t> on </a:t>
            </a:r>
            <a:r>
              <a:rPr lang="de-AT" sz="1300" dirty="0" err="1"/>
              <a:t>the</a:t>
            </a:r>
            <a:r>
              <a:rPr lang="de-AT" sz="1300" dirty="0"/>
              <a:t> </a:t>
            </a:r>
            <a:r>
              <a:rPr lang="de-AT" sz="1300" dirty="0" err="1"/>
              <a:t>right</a:t>
            </a:r>
            <a:r>
              <a:rPr lang="de-AT" sz="1300" dirty="0"/>
              <a:t>, </a:t>
            </a:r>
            <a:r>
              <a:rPr lang="de-AT" sz="1300" dirty="0" err="1"/>
              <a:t>with</a:t>
            </a:r>
            <a:r>
              <a:rPr lang="de-AT" sz="1300" dirty="0"/>
              <a:t> a </a:t>
            </a:r>
            <a:r>
              <a:rPr lang="de-AT" dirty="0"/>
              <a:t>flexible </a:t>
            </a:r>
            <a:r>
              <a:rPr lang="de-AT" dirty="0" err="1"/>
              <a:t>matrix</a:t>
            </a:r>
            <a:r>
              <a:rPr lang="de-AT" dirty="0"/>
              <a:t> </a:t>
            </a:r>
            <a:r>
              <a:rPr lang="de-AT" dirty="0" err="1"/>
              <a:t>sensors</a:t>
            </a:r>
            <a:r>
              <a:rPr lang="de-AT" dirty="0"/>
              <a:t> </a:t>
            </a:r>
            <a:r>
              <a:rPr lang="de-AT" dirty="0" err="1"/>
              <a:t>the</a:t>
            </a:r>
            <a:r>
              <a:rPr lang="de-AT" dirty="0"/>
              <a:t> </a:t>
            </a:r>
            <a:r>
              <a:rPr lang="de-AT" dirty="0" err="1"/>
              <a:t>user</a:t>
            </a:r>
            <a:r>
              <a:rPr lang="de-AT" dirty="0"/>
              <a:t> </a:t>
            </a:r>
            <a:r>
              <a:rPr lang="de-DE" dirty="0" err="1"/>
              <a:t>can</a:t>
            </a:r>
            <a:r>
              <a:rPr lang="de-DE" dirty="0"/>
              <a:t> </a:t>
            </a:r>
            <a:r>
              <a:rPr lang="de-DE" dirty="0" err="1"/>
              <a:t>get</a:t>
            </a:r>
            <a:r>
              <a:rPr lang="de-DE" dirty="0"/>
              <a:t> a </a:t>
            </a:r>
            <a:r>
              <a:rPr lang="de-AT" dirty="0" err="1"/>
              <a:t>sentation</a:t>
            </a:r>
            <a:r>
              <a:rPr lang="de-AT" dirty="0"/>
              <a:t> </a:t>
            </a:r>
            <a:r>
              <a:rPr lang="de-DE" dirty="0" err="1"/>
              <a:t>of</a:t>
            </a:r>
            <a:r>
              <a:rPr lang="de-DE" dirty="0"/>
              <a:t> </a:t>
            </a:r>
            <a:r>
              <a:rPr lang="de-DE" dirty="0" err="1"/>
              <a:t>the</a:t>
            </a:r>
            <a:r>
              <a:rPr lang="de-DE" dirty="0"/>
              <a:t> </a:t>
            </a:r>
            <a:r>
              <a:rPr lang="de-DE" dirty="0" err="1"/>
              <a:t>magnetic</a:t>
            </a:r>
            <a:r>
              <a:rPr lang="de-DE" dirty="0"/>
              <a:t> </a:t>
            </a:r>
            <a:r>
              <a:rPr lang="de-DE" dirty="0" err="1"/>
              <a:t>field</a:t>
            </a:r>
            <a:r>
              <a:rPr lang="de-DE" dirty="0"/>
              <a:t>.</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11</a:t>
            </a:fld>
            <a:endParaRPr lang="en-AT"/>
          </a:p>
        </p:txBody>
      </p:sp>
    </p:spTree>
    <p:extLst>
      <p:ext uri="{BB962C8B-B14F-4D97-AF65-F5344CB8AC3E}">
        <p14:creationId xmlns:p14="http://schemas.microsoft.com/office/powerpoint/2010/main" val="132546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sz="1300" dirty="0" err="1"/>
              <a:t>With</a:t>
            </a:r>
            <a:r>
              <a:rPr lang="de-AT" sz="1300" dirty="0"/>
              <a:t> </a:t>
            </a:r>
            <a:r>
              <a:rPr lang="de-AT" sz="1300" dirty="0" err="1"/>
              <a:t>biosensors</a:t>
            </a:r>
            <a:r>
              <a:rPr lang="de-AT" sz="1300" dirty="0"/>
              <a:t> and </a:t>
            </a:r>
            <a:r>
              <a:rPr lang="de-AT" sz="1300" dirty="0" err="1"/>
              <a:t>microfluidic</a:t>
            </a:r>
            <a:r>
              <a:rPr lang="de-AT" sz="1300" dirty="0"/>
              <a:t> </a:t>
            </a:r>
            <a:r>
              <a:rPr lang="en-GB" sz="1300" dirty="0"/>
              <a:t>structures sweat rate, pH level, lactate, glucose, and chloride can be directly collected form the skin for analysing in real </a:t>
            </a:r>
            <a:r>
              <a:rPr lang="de-AT" sz="1300" dirty="0"/>
              <a:t>time. </a:t>
            </a:r>
            <a:r>
              <a:rPr lang="de-AT" sz="1300" dirty="0" err="1"/>
              <a:t>With</a:t>
            </a:r>
            <a:r>
              <a:rPr lang="de-AT" sz="1300" dirty="0"/>
              <a:t> </a:t>
            </a:r>
            <a:r>
              <a:rPr lang="de-AT" sz="1300" dirty="0" err="1"/>
              <a:t>noninvasive</a:t>
            </a:r>
            <a:r>
              <a:rPr lang="de-AT" sz="1300" dirty="0"/>
              <a:t> semi-quantitative </a:t>
            </a:r>
            <a:r>
              <a:rPr lang="en-GB" sz="1300" dirty="0"/>
              <a:t>tracking, brings us another source for a better understanding in what physiological state the body is.  </a:t>
            </a:r>
          </a:p>
          <a:p>
            <a:endParaRPr lang="en-GB" sz="1300" dirty="0"/>
          </a:p>
          <a:p>
            <a:r>
              <a:rPr lang="en-GB" sz="1300" dirty="0"/>
              <a:t>Sweat testing products are already available for hobby and professional athletes. Like seen on the right side the </a:t>
            </a:r>
            <a:r>
              <a:rPr lang="en-GB" sz="1300" dirty="0" err="1"/>
              <a:t>Gx</a:t>
            </a:r>
            <a:r>
              <a:rPr lang="en-GB" sz="1300" dirty="0"/>
              <a:t> sweat patch from </a:t>
            </a:r>
            <a:r>
              <a:rPr lang="en-GB" sz="1300" dirty="0" err="1"/>
              <a:t>Gatoradeto</a:t>
            </a:r>
            <a:r>
              <a:rPr lang="en-GB" sz="1300" dirty="0"/>
              <a:t>. The patch can track fluid loss and </a:t>
            </a:r>
            <a:r>
              <a:rPr lang="en-GB" sz="1300" dirty="0" err="1"/>
              <a:t>analyze</a:t>
            </a:r>
            <a:r>
              <a:rPr lang="en-GB" sz="1300" dirty="0"/>
              <a:t> sweat sodium content. It presents the athlete what has been lost during the training for planning his </a:t>
            </a:r>
            <a:r>
              <a:rPr lang="de-AT" sz="1300" dirty="0" err="1"/>
              <a:t>rehydration</a:t>
            </a:r>
            <a:r>
              <a:rPr lang="de-AT" sz="1300" dirty="0"/>
              <a:t> </a:t>
            </a:r>
            <a:r>
              <a:rPr lang="en-GB" noProof="0" dirty="0"/>
              <a:t>afterwards</a:t>
            </a:r>
            <a:r>
              <a:rPr lang="de-AT" sz="1300" dirty="0"/>
              <a:t>.</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12</a:t>
            </a:fld>
            <a:endParaRPr lang="en-AT"/>
          </a:p>
        </p:txBody>
      </p:sp>
    </p:spTree>
    <p:extLst>
      <p:ext uri="{BB962C8B-B14F-4D97-AF65-F5344CB8AC3E}">
        <p14:creationId xmlns:p14="http://schemas.microsoft.com/office/powerpoint/2010/main" val="343164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300" dirty="0"/>
              <a:t>It can be seen, currently developed products are highly specialized to its application. With the continuous rising customer demand the development has been pushed into selective </a:t>
            </a:r>
            <a:r>
              <a:rPr lang="de-AT" sz="1300" dirty="0" err="1"/>
              <a:t>regions</a:t>
            </a:r>
            <a:r>
              <a:rPr lang="de-AT" sz="1300" dirty="0"/>
              <a:t> </a:t>
            </a:r>
            <a:r>
              <a:rPr lang="de-AT" sz="1300" dirty="0" err="1"/>
              <a:t>of</a:t>
            </a:r>
            <a:r>
              <a:rPr lang="de-AT" sz="1300" dirty="0"/>
              <a:t> </a:t>
            </a:r>
            <a:r>
              <a:rPr lang="de-AT" sz="1300" dirty="0" err="1"/>
              <a:t>applications</a:t>
            </a:r>
            <a:r>
              <a:rPr lang="de-AT" sz="1300" dirty="0"/>
              <a:t>. </a:t>
            </a:r>
          </a:p>
          <a:p>
            <a:endParaRPr lang="de-AT" sz="1300" dirty="0"/>
          </a:p>
          <a:p>
            <a:r>
              <a:rPr lang="de-AT" sz="1300" dirty="0"/>
              <a:t>The Hospitals </a:t>
            </a:r>
            <a:r>
              <a:rPr lang="de-AT" sz="1300" dirty="0" err="1"/>
              <a:t>demands</a:t>
            </a:r>
            <a:r>
              <a:rPr lang="de-AT" sz="1300" dirty="0"/>
              <a:t> </a:t>
            </a:r>
            <a:r>
              <a:rPr lang="de-AT" sz="1300" dirty="0" err="1"/>
              <a:t>highly</a:t>
            </a:r>
            <a:r>
              <a:rPr lang="de-AT" sz="1300" dirty="0"/>
              <a:t> </a:t>
            </a:r>
            <a:r>
              <a:rPr lang="de-AT" sz="1300" dirty="0" err="1"/>
              <a:t>specialized</a:t>
            </a:r>
            <a:r>
              <a:rPr lang="de-AT" sz="1300" dirty="0"/>
              <a:t> </a:t>
            </a:r>
            <a:r>
              <a:rPr lang="de-AT" sz="1300" dirty="0" err="1"/>
              <a:t>appllication</a:t>
            </a:r>
            <a:r>
              <a:rPr lang="de-AT" sz="1300" dirty="0"/>
              <a:t>. On </a:t>
            </a:r>
            <a:r>
              <a:rPr lang="de-AT" sz="1300" dirty="0" err="1"/>
              <a:t>the</a:t>
            </a:r>
            <a:r>
              <a:rPr lang="de-AT" sz="1300" dirty="0"/>
              <a:t> </a:t>
            </a:r>
            <a:r>
              <a:rPr lang="de-AT" sz="1300" dirty="0" err="1"/>
              <a:t>other</a:t>
            </a:r>
            <a:r>
              <a:rPr lang="de-AT" sz="1300" dirty="0"/>
              <a:t> </a:t>
            </a:r>
            <a:r>
              <a:rPr lang="de-AT" sz="1300" dirty="0" err="1"/>
              <a:t>hand</a:t>
            </a:r>
            <a:r>
              <a:rPr lang="de-AT" sz="1300" dirty="0"/>
              <a:t> </a:t>
            </a:r>
            <a:r>
              <a:rPr lang="de-AT" sz="1300" dirty="0" err="1"/>
              <a:t>Sportman</a:t>
            </a:r>
            <a:r>
              <a:rPr lang="de-AT" sz="1300" dirty="0"/>
              <a:t>  </a:t>
            </a:r>
            <a:r>
              <a:rPr lang="de-AT" sz="1300" dirty="0" err="1"/>
              <a:t>deman</a:t>
            </a:r>
            <a:r>
              <a:rPr lang="de-AT" sz="1300" dirty="0"/>
              <a:t> easy </a:t>
            </a:r>
            <a:r>
              <a:rPr lang="de-AT" sz="1300" dirty="0" err="1"/>
              <a:t>to</a:t>
            </a:r>
            <a:r>
              <a:rPr lang="de-AT" sz="1300" dirty="0"/>
              <a:t> </a:t>
            </a:r>
            <a:r>
              <a:rPr lang="de-AT" sz="1300" dirty="0" err="1"/>
              <a:t>use</a:t>
            </a:r>
            <a:r>
              <a:rPr lang="de-AT" sz="1300" dirty="0"/>
              <a:t> Gadget. </a:t>
            </a:r>
          </a:p>
          <a:p>
            <a:endParaRPr lang="de-AT" sz="1300" dirty="0"/>
          </a:p>
          <a:p>
            <a:r>
              <a:rPr lang="en-GB" sz="1300" dirty="0"/>
              <a:t>In the Future we will see more, soft electronics which have integrated sensors witch transfer vital Information to the user over wireless networks. With direct energy harvesting they can be operated almost endlessly. Now Uncurable injury like paraplegia will have the possibility to get cured. Long term stimulation implanted electrodes will be available and after its expiry date they will be reabsorbed and therefor eliminates the risks from </a:t>
            </a:r>
            <a:r>
              <a:rPr lang="de-AT" sz="1300" dirty="0" err="1"/>
              <a:t>explantation</a:t>
            </a:r>
            <a:r>
              <a:rPr lang="de-AT" sz="1300" dirty="0"/>
              <a:t>.</a:t>
            </a:r>
            <a:br>
              <a:rPr lang="de-AT" sz="1300" dirty="0"/>
            </a:br>
            <a:br>
              <a:rPr lang="de-AT" sz="1300" dirty="0"/>
            </a:br>
            <a:r>
              <a:rPr lang="de-AT" sz="1300" dirty="0" err="1"/>
              <a:t>Thank</a:t>
            </a:r>
            <a:r>
              <a:rPr lang="de-AT" sz="1300" dirty="0"/>
              <a:t> </a:t>
            </a:r>
            <a:r>
              <a:rPr lang="de-AT" sz="1300" dirty="0" err="1"/>
              <a:t>you</a:t>
            </a:r>
            <a:r>
              <a:rPr lang="de-AT" sz="1300" dirty="0"/>
              <a:t> </a:t>
            </a:r>
            <a:r>
              <a:rPr lang="de-AT" sz="1300" dirty="0" err="1"/>
              <a:t>for</a:t>
            </a:r>
            <a:r>
              <a:rPr lang="de-AT" sz="1300" dirty="0"/>
              <a:t> </a:t>
            </a:r>
            <a:r>
              <a:rPr lang="de-AT" sz="1300" dirty="0" err="1"/>
              <a:t>your</a:t>
            </a:r>
            <a:r>
              <a:rPr lang="de-AT" sz="1300" dirty="0"/>
              <a:t> </a:t>
            </a:r>
            <a:r>
              <a:rPr lang="de-AT" sz="1300" dirty="0" err="1"/>
              <a:t>attention</a:t>
            </a:r>
            <a:br>
              <a:rPr lang="de-AT" sz="1300" dirty="0"/>
            </a:br>
            <a:r>
              <a:rPr lang="de-AT" sz="1300" dirty="0" err="1"/>
              <a:t>For</a:t>
            </a:r>
            <a:r>
              <a:rPr lang="de-AT" sz="1300" dirty="0"/>
              <a:t> </a:t>
            </a:r>
            <a:r>
              <a:rPr lang="de-AT" sz="1300" dirty="0" err="1"/>
              <a:t>any</a:t>
            </a:r>
            <a:r>
              <a:rPr lang="de-AT" sz="1300" dirty="0"/>
              <a:t> Question </a:t>
            </a:r>
            <a:r>
              <a:rPr lang="de-AT" sz="1300" dirty="0" err="1"/>
              <a:t>feel</a:t>
            </a:r>
            <a:r>
              <a:rPr lang="de-AT" sz="1300" dirty="0"/>
              <a:t> </a:t>
            </a:r>
            <a:r>
              <a:rPr lang="de-AT" sz="1300" dirty="0" err="1"/>
              <a:t>free</a:t>
            </a:r>
            <a:r>
              <a:rPr lang="de-AT" sz="1300" dirty="0"/>
              <a:t> </a:t>
            </a:r>
            <a:r>
              <a:rPr lang="de-AT" sz="1300" dirty="0" err="1"/>
              <a:t>to</a:t>
            </a:r>
            <a:r>
              <a:rPr lang="de-AT" sz="1300" dirty="0"/>
              <a:t> </a:t>
            </a:r>
            <a:r>
              <a:rPr lang="de-AT" sz="1300" dirty="0" err="1"/>
              <a:t>ask</a:t>
            </a:r>
            <a:r>
              <a:rPr lang="de-AT" sz="1300" dirty="0"/>
              <a:t> </a:t>
            </a:r>
            <a:r>
              <a:rPr lang="de-AT" sz="1300" dirty="0" err="1"/>
              <a:t>them</a:t>
            </a:r>
            <a:r>
              <a:rPr lang="de-AT" sz="1300" dirty="0"/>
              <a:t> </a:t>
            </a:r>
            <a:r>
              <a:rPr lang="de-AT" sz="1300" dirty="0" err="1"/>
              <a:t>now</a:t>
            </a:r>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13</a:t>
            </a:fld>
            <a:endParaRPr lang="en-AT"/>
          </a:p>
        </p:txBody>
      </p:sp>
    </p:spTree>
    <p:extLst>
      <p:ext uri="{BB962C8B-B14F-4D97-AF65-F5344CB8AC3E}">
        <p14:creationId xmlns:p14="http://schemas.microsoft.com/office/powerpoint/2010/main" val="39171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p>
          <a:p>
            <a:r>
              <a:rPr lang="de-DE" dirty="0"/>
              <a:t>This </a:t>
            </a:r>
            <a:r>
              <a:rPr lang="de-DE" dirty="0" err="1"/>
              <a:t>is</a:t>
            </a:r>
            <a:r>
              <a:rPr lang="de-DE" dirty="0"/>
              <a:t> </a:t>
            </a:r>
            <a:r>
              <a:rPr lang="de-DE" dirty="0" err="1"/>
              <a:t>how</a:t>
            </a:r>
            <a:r>
              <a:rPr lang="de-DE" dirty="0"/>
              <a:t> </a:t>
            </a:r>
            <a:r>
              <a:rPr lang="de-DE" dirty="0" err="1"/>
              <a:t>the</a:t>
            </a:r>
            <a:r>
              <a:rPr lang="de-DE" dirty="0"/>
              <a:t> </a:t>
            </a:r>
            <a:r>
              <a:rPr lang="de-DE" dirty="0" err="1"/>
              <a:t>setup</a:t>
            </a:r>
            <a:r>
              <a:rPr lang="de-DE" dirty="0"/>
              <a:t> was </a:t>
            </a:r>
            <a:r>
              <a:rPr lang="de-DE" dirty="0" err="1"/>
              <a:t>finalised</a:t>
            </a:r>
            <a:r>
              <a:rPr lang="de-DE" dirty="0"/>
              <a:t> and </a:t>
            </a:r>
            <a:r>
              <a:rPr lang="de-DE" dirty="0" err="1"/>
              <a:t>represents</a:t>
            </a:r>
            <a:r>
              <a:rPr lang="de-DE" dirty="0"/>
              <a:t> a </a:t>
            </a:r>
            <a:r>
              <a:rPr lang="de-DE" dirty="0" err="1"/>
              <a:t>single</a:t>
            </a:r>
            <a:r>
              <a:rPr lang="de-DE" dirty="0"/>
              <a:t> </a:t>
            </a:r>
            <a:r>
              <a:rPr lang="de-DE" dirty="0" err="1"/>
              <a:t>frequency</a:t>
            </a:r>
            <a:r>
              <a:rPr lang="de-DE" dirty="0"/>
              <a:t> </a:t>
            </a:r>
            <a:r>
              <a:rPr lang="de-DE" dirty="0" err="1"/>
              <a:t>manual</a:t>
            </a:r>
            <a:r>
              <a:rPr lang="de-DE" dirty="0"/>
              <a:t> </a:t>
            </a:r>
            <a:r>
              <a:rPr lang="de-DE" dirty="0" err="1"/>
              <a:t>tuning</a:t>
            </a:r>
            <a:r>
              <a:rPr lang="de-DE" dirty="0"/>
              <a:t> and </a:t>
            </a:r>
            <a:r>
              <a:rPr lang="de-DE" dirty="0" err="1"/>
              <a:t>matching</a:t>
            </a:r>
            <a:r>
              <a:rPr lang="de-DE" dirty="0"/>
              <a:t> </a:t>
            </a:r>
            <a:r>
              <a:rPr lang="de-DE" dirty="0" err="1"/>
              <a:t>setup</a:t>
            </a:r>
            <a:r>
              <a:rPr lang="de-DE" dirty="0"/>
              <a:t>. </a:t>
            </a:r>
            <a:r>
              <a:rPr lang="de-DE" dirty="0" err="1"/>
              <a:t>It</a:t>
            </a:r>
            <a:r>
              <a:rPr lang="de-DE" dirty="0"/>
              <a:t> </a:t>
            </a:r>
            <a:r>
              <a:rPr lang="de-DE" dirty="0" err="1"/>
              <a:t>starts</a:t>
            </a:r>
            <a:r>
              <a:rPr lang="de-DE" dirty="0"/>
              <a:t> </a:t>
            </a:r>
            <a:r>
              <a:rPr lang="de-DE" dirty="0" err="1"/>
              <a:t>with</a:t>
            </a:r>
            <a:r>
              <a:rPr lang="de-DE" dirty="0"/>
              <a:t> </a:t>
            </a:r>
            <a:r>
              <a:rPr lang="de-DE" dirty="0" err="1"/>
              <a:t>the</a:t>
            </a:r>
            <a:r>
              <a:rPr lang="de-DE" dirty="0"/>
              <a:t> Host PC and </a:t>
            </a:r>
            <a:r>
              <a:rPr lang="de-DE" dirty="0" err="1"/>
              <a:t>the</a:t>
            </a:r>
            <a:r>
              <a:rPr lang="de-DE" dirty="0"/>
              <a:t> </a:t>
            </a:r>
            <a:r>
              <a:rPr lang="de-DE" dirty="0" err="1"/>
              <a:t>LimeSDR</a:t>
            </a:r>
            <a:r>
              <a:rPr lang="de-DE" dirty="0"/>
              <a:t>. (</a:t>
            </a:r>
            <a:r>
              <a:rPr lang="de-DE" dirty="0" err="1"/>
              <a:t>seen</a:t>
            </a:r>
            <a:r>
              <a:rPr lang="de-DE" dirty="0"/>
              <a:t> in </a:t>
            </a:r>
            <a:r>
              <a:rPr lang="de-DE" dirty="0" err="1"/>
              <a:t>the</a:t>
            </a:r>
            <a:r>
              <a:rPr lang="de-DE" dirty="0"/>
              <a:t> top </a:t>
            </a:r>
            <a:r>
              <a:rPr lang="de-DE" dirty="0" err="1"/>
              <a:t>left</a:t>
            </a:r>
            <a:r>
              <a:rPr lang="de-DE" dirty="0"/>
              <a:t> </a:t>
            </a:r>
            <a:r>
              <a:rPr lang="de-DE" dirty="0" err="1"/>
              <a:t>coner</a:t>
            </a:r>
            <a:r>
              <a:rPr lang="de-DE" dirty="0"/>
              <a:t>)</a:t>
            </a:r>
          </a:p>
          <a:p>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3</a:t>
            </a:fld>
            <a:endParaRPr lang="en-AT"/>
          </a:p>
        </p:txBody>
      </p:sp>
    </p:spTree>
    <p:extLst>
      <p:ext uri="{BB962C8B-B14F-4D97-AF65-F5344CB8AC3E}">
        <p14:creationId xmlns:p14="http://schemas.microsoft.com/office/powerpoint/2010/main" val="263864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4</a:t>
            </a:fld>
            <a:endParaRPr lang="en-AT"/>
          </a:p>
        </p:txBody>
      </p:sp>
    </p:spTree>
    <p:extLst>
      <p:ext uri="{BB962C8B-B14F-4D97-AF65-F5344CB8AC3E}">
        <p14:creationId xmlns:p14="http://schemas.microsoft.com/office/powerpoint/2010/main" val="217119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5</a:t>
            </a:fld>
            <a:endParaRPr lang="en-AT"/>
          </a:p>
        </p:txBody>
      </p:sp>
    </p:spTree>
    <p:extLst>
      <p:ext uri="{BB962C8B-B14F-4D97-AF65-F5344CB8AC3E}">
        <p14:creationId xmlns:p14="http://schemas.microsoft.com/office/powerpoint/2010/main" val="152109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6</a:t>
            </a:fld>
            <a:endParaRPr lang="en-AT"/>
          </a:p>
        </p:txBody>
      </p:sp>
    </p:spTree>
    <p:extLst>
      <p:ext uri="{BB962C8B-B14F-4D97-AF65-F5344CB8AC3E}">
        <p14:creationId xmlns:p14="http://schemas.microsoft.com/office/powerpoint/2010/main" val="172725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Introduction</a:t>
            </a:r>
            <a:r>
              <a:rPr lang="de-DE" dirty="0"/>
              <a:t>:</a:t>
            </a:r>
            <a:br>
              <a:rPr lang="de-DE" dirty="0"/>
            </a:br>
            <a:r>
              <a:rPr lang="de-AT" sz="1300" dirty="0"/>
              <a:t> </a:t>
            </a:r>
            <a:r>
              <a:rPr lang="de-AT" sz="1300" dirty="0" err="1"/>
              <a:t>wearable</a:t>
            </a:r>
            <a:r>
              <a:rPr lang="de-AT" sz="1300" dirty="0"/>
              <a:t> </a:t>
            </a:r>
            <a:r>
              <a:rPr lang="de-AT" sz="1300" dirty="0" err="1"/>
              <a:t>electronics</a:t>
            </a:r>
            <a:r>
              <a:rPr lang="de-AT" sz="1300" dirty="0"/>
              <a:t> </a:t>
            </a:r>
            <a:r>
              <a:rPr lang="de-AT" sz="1300" dirty="0" err="1"/>
              <a:t>for</a:t>
            </a:r>
            <a:r>
              <a:rPr lang="de-AT" sz="1300" dirty="0"/>
              <a:t> </a:t>
            </a:r>
            <a:r>
              <a:rPr lang="en-GB" noProof="0" dirty="0"/>
              <a:t>example watches or smartphones </a:t>
            </a:r>
            <a:r>
              <a:rPr lang="de-AT" sz="1300" dirty="0" err="1"/>
              <a:t>that</a:t>
            </a:r>
            <a:r>
              <a:rPr lang="de-AT" sz="1300" dirty="0"/>
              <a:t> </a:t>
            </a:r>
            <a:r>
              <a:rPr lang="de-AT" sz="1300" dirty="0" err="1"/>
              <a:t>monitors</a:t>
            </a:r>
            <a:r>
              <a:rPr lang="de-AT" sz="1300" dirty="0"/>
              <a:t> </a:t>
            </a:r>
            <a:r>
              <a:rPr lang="de-AT" sz="1300" dirty="0" err="1"/>
              <a:t>the</a:t>
            </a:r>
            <a:r>
              <a:rPr lang="de-AT" sz="1300" dirty="0"/>
              <a:t> </a:t>
            </a:r>
            <a:r>
              <a:rPr lang="de-AT" sz="1300" dirty="0" err="1"/>
              <a:t>body</a:t>
            </a:r>
            <a:r>
              <a:rPr lang="de-AT" sz="1300" dirty="0"/>
              <a:t> </a:t>
            </a:r>
            <a:r>
              <a:rPr lang="de-AT" sz="1300" dirty="0" err="1"/>
              <a:t>are</a:t>
            </a:r>
            <a:r>
              <a:rPr lang="de-AT" sz="1300" dirty="0"/>
              <a:t> </a:t>
            </a:r>
            <a:r>
              <a:rPr lang="de-AT" sz="1300" dirty="0" err="1"/>
              <a:t>olread</a:t>
            </a:r>
            <a:r>
              <a:rPr lang="de-AT" sz="1300" dirty="0"/>
              <a:t> in </a:t>
            </a:r>
            <a:r>
              <a:rPr lang="de-AT" sz="1300" dirty="0" err="1"/>
              <a:t>day</a:t>
            </a:r>
            <a:r>
              <a:rPr lang="de-AT" sz="1300" dirty="0"/>
              <a:t> </a:t>
            </a:r>
            <a:r>
              <a:rPr lang="de-AT" sz="1300" dirty="0" err="1"/>
              <a:t>to</a:t>
            </a:r>
            <a:r>
              <a:rPr lang="de-AT" sz="1300" dirty="0"/>
              <a:t> </a:t>
            </a:r>
            <a:r>
              <a:rPr lang="de-AT" sz="1300" dirty="0" err="1"/>
              <a:t>day</a:t>
            </a:r>
            <a:r>
              <a:rPr lang="de-AT" sz="1300" dirty="0"/>
              <a:t> </a:t>
            </a:r>
            <a:r>
              <a:rPr lang="de-AT" sz="1300" dirty="0" err="1"/>
              <a:t>use</a:t>
            </a:r>
            <a:r>
              <a:rPr lang="en-GB" noProof="0" dirty="0"/>
              <a:t>. With its new Technology like recording the hart rate , blood oxygenation or  ECG functions it can be helpful, for Doctors to diagnostic later. It is to be noted,  their risks and side effects of such devices do not substitute Professional Equipment for its diagnosis.</a:t>
            </a:r>
          </a:p>
          <a:p>
            <a:endParaRPr lang="en-GB" noProof="0" dirty="0"/>
          </a:p>
          <a:p>
            <a:r>
              <a:rPr lang="en-GB" sz="1300" dirty="0"/>
              <a:t>Nowadays with the help of the miniaturization we are able to bring all this named, once large sensor not only onto our wrist but direct to and under the skin with new tissue compatible materials. Soft electronics allows with maximum user comfort, continuous real-time data collection of bio-signals.</a:t>
            </a:r>
            <a:br>
              <a:rPr lang="en-GB" noProof="0" dirty="0"/>
            </a:br>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7</a:t>
            </a:fld>
            <a:endParaRPr lang="en-AT"/>
          </a:p>
        </p:txBody>
      </p:sp>
    </p:spTree>
    <p:extLst>
      <p:ext uri="{BB962C8B-B14F-4D97-AF65-F5344CB8AC3E}">
        <p14:creationId xmlns:p14="http://schemas.microsoft.com/office/powerpoint/2010/main" val="3060068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478"/>
            <a:r>
              <a:rPr lang="de-DE" dirty="0"/>
              <a:t>Methods and Data Collection</a:t>
            </a:r>
            <a:br>
              <a:rPr lang="de-DE" dirty="0"/>
            </a:br>
            <a:br>
              <a:rPr lang="de-DE" dirty="0"/>
            </a:br>
            <a:r>
              <a:rPr lang="en-GB" sz="1300" dirty="0"/>
              <a:t>Main proportion of the information was taken from well-known journals in its specific area, which were published in the last 24 month. As this paper shall represent the state of the art, few references can be older if there are no newer </a:t>
            </a:r>
            <a:r>
              <a:rPr lang="en-GB" sz="1300" dirty="0" err="1"/>
              <a:t>inovations</a:t>
            </a:r>
            <a:r>
              <a:rPr lang="en-GB" sz="1300" dirty="0"/>
              <a:t> found.</a:t>
            </a:r>
          </a:p>
          <a:p>
            <a:pPr defTabSz="990478"/>
            <a:endParaRPr lang="en-GB" sz="1300" dirty="0"/>
          </a:p>
          <a:p>
            <a:pPr defTabSz="990478"/>
            <a:endParaRPr lang="en-GB" sz="1300" dirty="0"/>
          </a:p>
          <a:p>
            <a:pPr defTabSz="990478"/>
            <a:endParaRPr lang="en-GB" sz="1300" dirty="0"/>
          </a:p>
          <a:p>
            <a:pPr defTabSz="990478"/>
            <a:endParaRPr lang="en-GB" sz="1300" dirty="0"/>
          </a:p>
          <a:p>
            <a:pPr defTabSz="990478"/>
            <a:endParaRPr lang="en-GB" sz="1300" dirty="0"/>
          </a:p>
          <a:p>
            <a:pPr defTabSz="990478"/>
            <a:endParaRPr lang="en-AT" dirty="0"/>
          </a:p>
          <a:p>
            <a:endParaRPr lang="en-GB" noProof="0" dirty="0"/>
          </a:p>
        </p:txBody>
      </p:sp>
      <p:sp>
        <p:nvSpPr>
          <p:cNvPr id="4" name="Foliennummernplatzhalter 3"/>
          <p:cNvSpPr>
            <a:spLocks noGrp="1"/>
          </p:cNvSpPr>
          <p:nvPr>
            <p:ph type="sldNum" sz="quarter" idx="5"/>
          </p:nvPr>
        </p:nvSpPr>
        <p:spPr/>
        <p:txBody>
          <a:bodyPr/>
          <a:lstStyle/>
          <a:p>
            <a:fld id="{A6DEC4F1-1674-4533-A3DE-B901660ECFCE}" type="slidenum">
              <a:rPr lang="en-AT" smtClean="0"/>
              <a:t>8</a:t>
            </a:fld>
            <a:endParaRPr lang="en-AT"/>
          </a:p>
        </p:txBody>
      </p:sp>
    </p:spTree>
    <p:extLst>
      <p:ext uri="{BB962C8B-B14F-4D97-AF65-F5344CB8AC3E}">
        <p14:creationId xmlns:p14="http://schemas.microsoft.com/office/powerpoint/2010/main" val="277904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Smart textiles</a:t>
            </a:r>
          </a:p>
          <a:p>
            <a:endParaRPr lang="en-GB" noProof="0" dirty="0"/>
          </a:p>
          <a:p>
            <a:r>
              <a:rPr lang="de-AT" sz="1300" dirty="0" err="1"/>
              <a:t>Bringing</a:t>
            </a:r>
            <a:r>
              <a:rPr lang="de-AT" sz="1300" dirty="0"/>
              <a:t> </a:t>
            </a:r>
            <a:r>
              <a:rPr lang="de-AT" sz="1300" dirty="0" err="1"/>
              <a:t>together</a:t>
            </a:r>
            <a:r>
              <a:rPr lang="de-AT" sz="1300" dirty="0"/>
              <a:t> </a:t>
            </a:r>
            <a:r>
              <a:rPr lang="de-AT" sz="1300" dirty="0" err="1"/>
              <a:t>Cost-effective</a:t>
            </a:r>
            <a:r>
              <a:rPr lang="de-AT" sz="1300" dirty="0"/>
              <a:t> and</a:t>
            </a:r>
            <a:r>
              <a:rPr lang="en-GB" sz="1300" dirty="0"/>
              <a:t> multi sensing threads, have a wide range of </a:t>
            </a:r>
            <a:r>
              <a:rPr lang="de-AT" sz="1300" dirty="0" err="1"/>
              <a:t>application</a:t>
            </a:r>
            <a:r>
              <a:rPr lang="de-AT" sz="1300" dirty="0"/>
              <a:t>. As </a:t>
            </a:r>
            <a:r>
              <a:rPr lang="de-AT" sz="1300" dirty="0" err="1"/>
              <a:t>representative</a:t>
            </a:r>
            <a:r>
              <a:rPr lang="de-AT" sz="1300" dirty="0"/>
              <a:t> </a:t>
            </a:r>
            <a:r>
              <a:rPr lang="de-AT" sz="1300" dirty="0" err="1"/>
              <a:t>sown</a:t>
            </a:r>
            <a:r>
              <a:rPr lang="de-AT" sz="1300" dirty="0"/>
              <a:t> </a:t>
            </a:r>
            <a:r>
              <a:rPr lang="de-AT" sz="1300" dirty="0" err="1"/>
              <a:t>hear</a:t>
            </a:r>
            <a:r>
              <a:rPr lang="de-AT" sz="1300" dirty="0"/>
              <a:t>, </a:t>
            </a:r>
            <a:r>
              <a:rPr lang="de-AT" sz="1300" dirty="0" err="1"/>
              <a:t>the</a:t>
            </a:r>
            <a:r>
              <a:rPr lang="de-AT" sz="1300" dirty="0"/>
              <a:t> soft and </a:t>
            </a:r>
            <a:r>
              <a:rPr lang="de-AT" sz="1300" dirty="0" err="1"/>
              <a:t>strechable</a:t>
            </a:r>
            <a:r>
              <a:rPr lang="de-AT" sz="1300" dirty="0"/>
              <a:t> </a:t>
            </a:r>
            <a:r>
              <a:rPr lang="de-AT" sz="1300" dirty="0" err="1"/>
              <a:t>pad</a:t>
            </a:r>
            <a:r>
              <a:rPr lang="de-AT" sz="1300" dirty="0"/>
              <a:t> on </a:t>
            </a:r>
            <a:r>
              <a:rPr lang="de-AT" sz="1300" dirty="0" err="1"/>
              <a:t>the</a:t>
            </a:r>
            <a:r>
              <a:rPr lang="de-AT" sz="1300" dirty="0"/>
              <a:t> </a:t>
            </a:r>
            <a:r>
              <a:rPr lang="de-AT" sz="1300" dirty="0" err="1"/>
              <a:t>left</a:t>
            </a:r>
            <a:r>
              <a:rPr lang="de-AT" sz="1300" dirty="0"/>
              <a:t> </a:t>
            </a:r>
            <a:r>
              <a:rPr lang="de-AT" sz="1300" dirty="0" err="1"/>
              <a:t>side</a:t>
            </a:r>
            <a:r>
              <a:rPr lang="de-AT" sz="1300" dirty="0"/>
              <a:t>, </a:t>
            </a:r>
            <a:r>
              <a:rPr lang="de-AT" sz="1300" dirty="0" err="1"/>
              <a:t>or</a:t>
            </a:r>
            <a:r>
              <a:rPr lang="de-AT" sz="1300" dirty="0"/>
              <a:t> </a:t>
            </a:r>
            <a:r>
              <a:rPr lang="de-AT" sz="1300" dirty="0" err="1"/>
              <a:t>the</a:t>
            </a:r>
            <a:r>
              <a:rPr lang="de-AT" sz="1300" dirty="0"/>
              <a:t> </a:t>
            </a:r>
            <a:r>
              <a:rPr lang="de-AT" sz="1300" dirty="0" err="1"/>
              <a:t>wire</a:t>
            </a:r>
            <a:r>
              <a:rPr lang="de-AT" sz="1300" dirty="0"/>
              <a:t> on </a:t>
            </a:r>
            <a:r>
              <a:rPr lang="de-AT" sz="1300" dirty="0" err="1"/>
              <a:t>the</a:t>
            </a:r>
            <a:r>
              <a:rPr lang="de-AT" sz="1300" dirty="0"/>
              <a:t> </a:t>
            </a:r>
            <a:r>
              <a:rPr lang="de-AT" sz="1300" dirty="0" err="1"/>
              <a:t>right</a:t>
            </a:r>
            <a:r>
              <a:rPr lang="de-AT" sz="1300" dirty="0"/>
              <a:t> </a:t>
            </a:r>
            <a:r>
              <a:rPr lang="de-AT" sz="1300" dirty="0" err="1"/>
              <a:t>side</a:t>
            </a:r>
            <a:r>
              <a:rPr lang="de-AT" sz="1300" dirty="0"/>
              <a:t>, </a:t>
            </a:r>
            <a:r>
              <a:rPr lang="de-AT" sz="1300" dirty="0" err="1"/>
              <a:t>is</a:t>
            </a:r>
            <a:r>
              <a:rPr lang="de-AT" sz="1300" dirty="0"/>
              <a:t> </a:t>
            </a:r>
            <a:r>
              <a:rPr lang="de-AT" sz="1300" dirty="0" err="1"/>
              <a:t>able</a:t>
            </a:r>
            <a:r>
              <a:rPr lang="de-AT" sz="1300" dirty="0"/>
              <a:t> </a:t>
            </a:r>
            <a:r>
              <a:rPr lang="de-AT" sz="1300" dirty="0" err="1"/>
              <a:t>to</a:t>
            </a:r>
            <a:r>
              <a:rPr lang="de-AT" sz="1300" dirty="0"/>
              <a:t> </a:t>
            </a:r>
            <a:r>
              <a:rPr lang="de-AT" sz="1300" dirty="0" err="1"/>
              <a:t>sence</a:t>
            </a:r>
            <a:r>
              <a:rPr lang="de-AT" sz="1300" dirty="0"/>
              <a:t> </a:t>
            </a:r>
            <a:r>
              <a:rPr lang="de-AT" sz="1300" dirty="0" err="1"/>
              <a:t>pressure</a:t>
            </a:r>
            <a:r>
              <a:rPr lang="de-AT" sz="1300" dirty="0"/>
              <a:t> and </a:t>
            </a:r>
            <a:r>
              <a:rPr lang="de-AT" sz="1300" dirty="0" err="1"/>
              <a:t>strech</a:t>
            </a:r>
            <a:r>
              <a:rPr lang="de-AT" sz="1300" dirty="0"/>
              <a:t> Deformation. </a:t>
            </a:r>
            <a:r>
              <a:rPr lang="en-GB" sz="1300" dirty="0" err="1"/>
              <a:t>Bioelectic</a:t>
            </a:r>
            <a:r>
              <a:rPr lang="en-GB" sz="1300" dirty="0"/>
              <a:t> sensor on the basis of textile serve a significant step for a compact, lightweight and easy to wear platform </a:t>
            </a:r>
            <a:r>
              <a:rPr lang="de-AT" sz="1300" dirty="0" err="1"/>
              <a:t>for</a:t>
            </a:r>
            <a:r>
              <a:rPr lang="de-AT" sz="1300" dirty="0"/>
              <a:t> real time </a:t>
            </a:r>
            <a:r>
              <a:rPr lang="de-AT" sz="1300" dirty="0" err="1"/>
              <a:t>monitoring</a:t>
            </a:r>
            <a:r>
              <a:rPr lang="de-AT" sz="1300" dirty="0"/>
              <a:t>. </a:t>
            </a:r>
          </a:p>
          <a:p>
            <a:endParaRPr lang="de-AT" sz="1300" dirty="0"/>
          </a:p>
          <a:p>
            <a:endParaRPr lang="de-AT" sz="1300" dirty="0"/>
          </a:p>
          <a:p>
            <a:endParaRPr lang="de-AT" sz="1300" dirty="0"/>
          </a:p>
          <a:p>
            <a:endParaRPr lang="en-GB" noProof="0" dirty="0"/>
          </a:p>
          <a:p>
            <a:endParaRPr lang="en-AT" dirty="0"/>
          </a:p>
        </p:txBody>
      </p:sp>
      <p:sp>
        <p:nvSpPr>
          <p:cNvPr id="4" name="Foliennummernplatzhalter 3"/>
          <p:cNvSpPr>
            <a:spLocks noGrp="1"/>
          </p:cNvSpPr>
          <p:nvPr>
            <p:ph type="sldNum" sz="quarter" idx="5"/>
          </p:nvPr>
        </p:nvSpPr>
        <p:spPr/>
        <p:txBody>
          <a:bodyPr/>
          <a:lstStyle/>
          <a:p>
            <a:fld id="{A6DEC4F1-1674-4533-A3DE-B901660ECFCE}" type="slidenum">
              <a:rPr lang="en-AT" smtClean="0"/>
              <a:t>9</a:t>
            </a:fld>
            <a:endParaRPr lang="en-AT"/>
          </a:p>
        </p:txBody>
      </p:sp>
    </p:spTree>
    <p:extLst>
      <p:ext uri="{BB962C8B-B14F-4D97-AF65-F5344CB8AC3E}">
        <p14:creationId xmlns:p14="http://schemas.microsoft.com/office/powerpoint/2010/main" val="232209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Skin </a:t>
            </a:r>
            <a:r>
              <a:rPr lang="de-DE" dirty="0" err="1"/>
              <a:t>sensors</a:t>
            </a:r>
            <a:r>
              <a:rPr lang="de-DE" dirty="0"/>
              <a:t>:</a:t>
            </a:r>
          </a:p>
          <a:p>
            <a:endParaRPr lang="de-DE" dirty="0"/>
          </a:p>
          <a:p>
            <a:r>
              <a:rPr lang="en-GB" sz="1300" dirty="0"/>
              <a:t>With skin-like patches which house </a:t>
            </a:r>
            <a:r>
              <a:rPr lang="de-AT" dirty="0" err="1"/>
              <a:t>wireless</a:t>
            </a:r>
            <a:r>
              <a:rPr lang="de-AT" dirty="0"/>
              <a:t> </a:t>
            </a:r>
            <a:r>
              <a:rPr lang="de-AT" dirty="0" err="1"/>
              <a:t>near-field</a:t>
            </a:r>
            <a:r>
              <a:rPr lang="de-AT" dirty="0"/>
              <a:t> </a:t>
            </a:r>
            <a:r>
              <a:rPr lang="de-AT" dirty="0" err="1"/>
              <a:t>communication</a:t>
            </a:r>
            <a:r>
              <a:rPr lang="de-AT" dirty="0"/>
              <a:t> (NFC)</a:t>
            </a:r>
            <a:r>
              <a:rPr lang="en-GB" sz="1300" dirty="0"/>
              <a:t> and medical grad sensor, continues monitoring without limitation</a:t>
            </a:r>
            <a:r>
              <a:rPr lang="de-DE" sz="1300" dirty="0"/>
              <a:t> </a:t>
            </a:r>
            <a:r>
              <a:rPr lang="de-DE" sz="1300" dirty="0" err="1"/>
              <a:t>of</a:t>
            </a:r>
            <a:r>
              <a:rPr lang="de-DE" sz="1300" dirty="0"/>
              <a:t> </a:t>
            </a:r>
            <a:r>
              <a:rPr lang="de-DE" sz="1300" dirty="0" err="1"/>
              <a:t>cables</a:t>
            </a:r>
            <a:r>
              <a:rPr lang="de-DE" sz="1300" dirty="0"/>
              <a:t> </a:t>
            </a:r>
            <a:r>
              <a:rPr lang="de-DE" sz="1300" dirty="0" err="1"/>
              <a:t>can</a:t>
            </a:r>
            <a:r>
              <a:rPr lang="de-DE" sz="1300" dirty="0"/>
              <a:t> </a:t>
            </a:r>
            <a:r>
              <a:rPr lang="de-DE" sz="1300" dirty="0" err="1"/>
              <a:t>be</a:t>
            </a:r>
            <a:r>
              <a:rPr lang="de-DE" sz="1300" dirty="0"/>
              <a:t> </a:t>
            </a:r>
            <a:r>
              <a:rPr lang="de-DE" sz="1300" dirty="0" err="1"/>
              <a:t>achieved</a:t>
            </a:r>
            <a:r>
              <a:rPr lang="de-DE" sz="1300" dirty="0"/>
              <a:t>. </a:t>
            </a:r>
            <a:r>
              <a:rPr lang="de-AT" sz="1300" dirty="0"/>
              <a:t>As </a:t>
            </a:r>
            <a:r>
              <a:rPr lang="de-AT" sz="1300" dirty="0" err="1"/>
              <a:t>these</a:t>
            </a:r>
            <a:r>
              <a:rPr lang="de-AT" sz="1300" dirty="0"/>
              <a:t> </a:t>
            </a:r>
            <a:r>
              <a:rPr lang="de-AT" sz="1300" dirty="0" err="1"/>
              <a:t>devices</a:t>
            </a:r>
            <a:r>
              <a:rPr lang="de-AT" sz="1300" dirty="0"/>
              <a:t> </a:t>
            </a:r>
            <a:r>
              <a:rPr lang="en-GB" sz="1300" dirty="0"/>
              <a:t>are all on soft substrates they can be easily reshaped. The effects of deformation can detune the Antenna and therefore reduce or block the efficiency of the transmission.</a:t>
            </a:r>
            <a:endParaRPr lang="de-DE" sz="1300" dirty="0"/>
          </a:p>
          <a:p>
            <a:endParaRPr lang="de-DE" sz="1300" dirty="0"/>
          </a:p>
          <a:p>
            <a:endParaRPr lang="de-DE" dirty="0"/>
          </a:p>
          <a:p>
            <a:r>
              <a:rPr lang="de-AT" sz="1300" dirty="0" err="1"/>
              <a:t>Direct</a:t>
            </a:r>
            <a:r>
              <a:rPr lang="de-AT" sz="1300" dirty="0"/>
              <a:t> </a:t>
            </a:r>
            <a:r>
              <a:rPr lang="de-AT" sz="1300" dirty="0" err="1"/>
              <a:t>drawing</a:t>
            </a:r>
            <a:r>
              <a:rPr lang="de-AT" sz="1300" dirty="0"/>
              <a:t> </a:t>
            </a:r>
            <a:r>
              <a:rPr lang="en-GB" sz="1300" dirty="0"/>
              <a:t>the sensor to the skin can reduce </a:t>
            </a:r>
            <a:r>
              <a:rPr lang="en-GB" sz="1300" dirty="0" err="1"/>
              <a:t>artifact</a:t>
            </a:r>
            <a:r>
              <a:rPr lang="en-GB" sz="1300" dirty="0"/>
              <a:t>. The Signal collection or stimulation area  is therefore uninfluenced regardless of movement. </a:t>
            </a:r>
          </a:p>
          <a:p>
            <a:endParaRPr lang="en-GB" sz="1300" dirty="0"/>
          </a:p>
        </p:txBody>
      </p:sp>
      <p:sp>
        <p:nvSpPr>
          <p:cNvPr id="4" name="Foliennummernplatzhalter 3"/>
          <p:cNvSpPr>
            <a:spLocks noGrp="1"/>
          </p:cNvSpPr>
          <p:nvPr>
            <p:ph type="sldNum" sz="quarter" idx="5"/>
          </p:nvPr>
        </p:nvSpPr>
        <p:spPr/>
        <p:txBody>
          <a:bodyPr/>
          <a:lstStyle/>
          <a:p>
            <a:fld id="{A6DEC4F1-1674-4533-A3DE-B901660ECFCE}" type="slidenum">
              <a:rPr lang="en-AT" smtClean="0"/>
              <a:t>10</a:t>
            </a:fld>
            <a:endParaRPr lang="en-AT"/>
          </a:p>
        </p:txBody>
      </p:sp>
    </p:spTree>
    <p:extLst>
      <p:ext uri="{BB962C8B-B14F-4D97-AF65-F5344CB8AC3E}">
        <p14:creationId xmlns:p14="http://schemas.microsoft.com/office/powerpoint/2010/main" val="366001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13B8364-2D42-4255-A45D-0595A90D5E40}" type="datetime8">
              <a:rPr lang="en-AT" smtClean="0"/>
              <a:t>30/04/2022 19:02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24912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C673AA0-BBD9-4872-90AE-840874E9653C}" type="datetime8">
              <a:rPr lang="en-AT" smtClean="0"/>
              <a:t>30/04/2022 19:02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3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437D8C-0DC5-4E75-AE45-052832738388}" type="datetime8">
              <a:rPr lang="en-AT" smtClean="0"/>
              <a:t>30/04/2022 19:02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5231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DC823E-BAC8-4428-9248-2C24DA6DF3C7}" type="datetime8">
              <a:rPr lang="en-AT" smtClean="0"/>
              <a:t>30/04/2022 19:02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cxnSp>
        <p:nvCxnSpPr>
          <p:cNvPr id="7" name="Gerader Verbinder 6">
            <a:extLst>
              <a:ext uri="{FF2B5EF4-FFF2-40B4-BE49-F238E27FC236}">
                <a16:creationId xmlns:a16="http://schemas.microsoft.com/office/drawing/2014/main" id="{4D5BE8B1-82A9-4EFF-B1ED-204283F3318C}"/>
              </a:ext>
            </a:extLst>
          </p:cNvPr>
          <p:cNvCxnSpPr/>
          <p:nvPr userDrawn="1"/>
        </p:nvCxnSpPr>
        <p:spPr>
          <a:xfrm flipH="1">
            <a:off x="838200" y="1300306"/>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18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EC8FEEC-D6A2-436A-A292-B870611DF727}" type="datetime8">
              <a:rPr lang="en-AT" smtClean="0"/>
              <a:t>30/04/2022 19:02</a:t>
            </a:fld>
            <a:endParaRPr lang="en-AT"/>
          </a:p>
        </p:txBody>
      </p:sp>
      <p:sp>
        <p:nvSpPr>
          <p:cNvPr id="6" name="Slide Number Placeholder 5"/>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56276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E758C75-83A5-4029-9CFE-F68AEB5BE634}" type="datetime8">
              <a:rPr lang="en-AT" smtClean="0"/>
              <a:t>30/04/2022 19:02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cxnSp>
        <p:nvCxnSpPr>
          <p:cNvPr id="8" name="Gerader Verbinder 7">
            <a:extLst>
              <a:ext uri="{FF2B5EF4-FFF2-40B4-BE49-F238E27FC236}">
                <a16:creationId xmlns:a16="http://schemas.microsoft.com/office/drawing/2014/main" id="{5A66205B-25C4-41CA-A3CB-B84B30E4CADC}"/>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5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932E8E8-99D0-4844-B486-C69D8E11A59F}" type="datetime8">
              <a:rPr lang="en-AT" smtClean="0"/>
              <a:t>30/04/2022 19:02</a:t>
            </a:fld>
            <a:endParaRPr lang="en-AT"/>
          </a:p>
        </p:txBody>
      </p:sp>
      <p:sp>
        <p:nvSpPr>
          <p:cNvPr id="9" name="Slide Number Placeholder 8"/>
          <p:cNvSpPr>
            <a:spLocks noGrp="1"/>
          </p:cNvSpPr>
          <p:nvPr>
            <p:ph type="sldNum" sz="quarter" idx="12"/>
          </p:nvPr>
        </p:nvSpPr>
        <p:spPr/>
        <p:txBody>
          <a:bodyPr/>
          <a:lstStyle/>
          <a:p>
            <a:fld id="{8E0DBFC4-6B5B-4DF9-BE82-4D16BDFD5A5C}" type="slidenum">
              <a:rPr lang="en-AT" smtClean="0"/>
              <a:t>‹Nr.›</a:t>
            </a:fld>
            <a:endParaRPr lang="en-AT"/>
          </a:p>
        </p:txBody>
      </p:sp>
      <p:cxnSp>
        <p:nvCxnSpPr>
          <p:cNvPr id="10" name="Gerader Verbinder 9">
            <a:extLst>
              <a:ext uri="{FF2B5EF4-FFF2-40B4-BE49-F238E27FC236}">
                <a16:creationId xmlns:a16="http://schemas.microsoft.com/office/drawing/2014/main" id="{74D8F907-0CFC-488E-BC21-7E931D529F96}"/>
              </a:ext>
            </a:extLst>
          </p:cNvPr>
          <p:cNvCxnSpPr/>
          <p:nvPr userDrawn="1"/>
        </p:nvCxnSpPr>
        <p:spPr>
          <a:xfrm flipH="1">
            <a:off x="838200" y="1418364"/>
            <a:ext cx="110835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573331D-3A6C-4DAE-93D8-9632F77A6544}" type="datetime8">
              <a:rPr lang="en-AT" smtClean="0"/>
              <a:t>30/04/2022 19:02</a:t>
            </a:fld>
            <a:endParaRPr lang="en-AT"/>
          </a:p>
        </p:txBody>
      </p:sp>
      <p:sp>
        <p:nvSpPr>
          <p:cNvPr id="5" name="Slide Number Placeholder 4"/>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318289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3689E-E5D4-4DF0-9B7A-0006997F1853}" type="datetime8">
              <a:rPr lang="en-AT" smtClean="0"/>
              <a:t>30/04/2022 19:02</a:t>
            </a:fld>
            <a:endParaRPr lang="en-AT"/>
          </a:p>
        </p:txBody>
      </p:sp>
      <p:sp>
        <p:nvSpPr>
          <p:cNvPr id="4" name="Slide Number Placeholder 3"/>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03179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4DDFC70-C947-4F10-B646-C5F1CFF47F95}" type="datetime8">
              <a:rPr lang="en-AT" smtClean="0"/>
              <a:t>30/04/2022 19:02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16009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751B2A1E-4C42-4EF2-A6F4-5663EE6861B7}" type="datetime8">
              <a:rPr lang="en-AT" smtClean="0"/>
              <a:t>30/04/2022 19:02</a:t>
            </a:fld>
            <a:endParaRPr lang="en-AT"/>
          </a:p>
        </p:txBody>
      </p:sp>
      <p:sp>
        <p:nvSpPr>
          <p:cNvPr id="7" name="Slide Number Placeholder 6"/>
          <p:cNvSpPr>
            <a:spLocks noGrp="1"/>
          </p:cNvSpPr>
          <p:nvPr>
            <p:ph type="sldNum" sz="quarter" idx="12"/>
          </p:nvPr>
        </p:nvSpPr>
        <p:spPr/>
        <p:txBody>
          <a:bodyPr/>
          <a:lstStyle/>
          <a:p>
            <a:fld id="{8E0DBFC4-6B5B-4DF9-BE82-4D16BDFD5A5C}" type="slidenum">
              <a:rPr lang="en-AT" smtClean="0"/>
              <a:t>‹Nr.›</a:t>
            </a:fld>
            <a:endParaRPr lang="en-AT"/>
          </a:p>
        </p:txBody>
      </p:sp>
    </p:spTree>
    <p:extLst>
      <p:ext uri="{BB962C8B-B14F-4D97-AF65-F5344CB8AC3E}">
        <p14:creationId xmlns:p14="http://schemas.microsoft.com/office/powerpoint/2010/main" val="2361032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A4A6D-7674-4646-B444-AEEF9E1DB8B6}" type="datetime8">
              <a:rPr lang="en-AT" smtClean="0"/>
              <a:t>30/04/2022 19:02</a:t>
            </a:fld>
            <a:endParaRPr lang="en-AT"/>
          </a:p>
        </p:txBody>
      </p:sp>
      <p:pic>
        <p:nvPicPr>
          <p:cNvPr id="10" name="Grafik 9">
            <a:extLst>
              <a:ext uri="{FF2B5EF4-FFF2-40B4-BE49-F238E27FC236}">
                <a16:creationId xmlns:a16="http://schemas.microsoft.com/office/drawing/2014/main" id="{6EDA958D-014D-49FD-B29B-8452FD7C504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12511" y="139072"/>
            <a:ext cx="1860054" cy="930027"/>
          </a:xfrm>
          <a:prstGeom prst="rect">
            <a:avLst/>
          </a:prstGeom>
        </p:spPr>
      </p:pic>
      <p:sp>
        <p:nvSpPr>
          <p:cNvPr id="12" name="Rechteck 11">
            <a:extLst>
              <a:ext uri="{FF2B5EF4-FFF2-40B4-BE49-F238E27FC236}">
                <a16:creationId xmlns:a16="http://schemas.microsoft.com/office/drawing/2014/main" id="{6C95E029-F1D3-48D0-B3D1-19DAC4395D32}"/>
              </a:ext>
            </a:extLst>
          </p:cNvPr>
          <p:cNvSpPr/>
          <p:nvPr userDrawn="1"/>
        </p:nvSpPr>
        <p:spPr>
          <a:xfrm>
            <a:off x="103517" y="1144438"/>
            <a:ext cx="661358" cy="681187"/>
          </a:xfrm>
          <a:prstGeom prst="rect">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T"/>
          </a:p>
        </p:txBody>
      </p:sp>
      <p:sp>
        <p:nvSpPr>
          <p:cNvPr id="13" name="Textfeld 12">
            <a:extLst>
              <a:ext uri="{FF2B5EF4-FFF2-40B4-BE49-F238E27FC236}">
                <a16:creationId xmlns:a16="http://schemas.microsoft.com/office/drawing/2014/main" id="{B0B20594-A6A1-49F0-9F39-A50F8F24A194}"/>
              </a:ext>
            </a:extLst>
          </p:cNvPr>
          <p:cNvSpPr txBox="1"/>
          <p:nvPr userDrawn="1"/>
        </p:nvSpPr>
        <p:spPr>
          <a:xfrm rot="16200000">
            <a:off x="-554284" y="1376298"/>
            <a:ext cx="1976960" cy="1354217"/>
          </a:xfrm>
          <a:prstGeom prst="rect">
            <a:avLst/>
          </a:prstGeom>
          <a:noFill/>
          <a:ln>
            <a:noFill/>
          </a:ln>
        </p:spPr>
        <p:txBody>
          <a:bodyPr wrap="square" rtlCol="0">
            <a:spAutoFit/>
          </a:bodyPr>
          <a:lstStyle/>
          <a:p>
            <a:r>
              <a:rPr lang="de-DE" sz="8200" b="1" dirty="0" err="1">
                <a:solidFill>
                  <a:schemeClr val="tx1">
                    <a:lumMod val="85000"/>
                  </a:schemeClr>
                </a:solidFill>
              </a:rPr>
              <a:t>iBi</a:t>
            </a:r>
            <a:endParaRPr lang="en-AT" sz="8200" b="1" dirty="0">
              <a:solidFill>
                <a:schemeClr val="tx1">
                  <a:lumMod val="85000"/>
                </a:schemeClr>
              </a:solidFill>
            </a:endParaRPr>
          </a:p>
        </p:txBody>
      </p:sp>
      <p:sp>
        <p:nvSpPr>
          <p:cNvPr id="14" name="Rechteck 13">
            <a:extLst>
              <a:ext uri="{FF2B5EF4-FFF2-40B4-BE49-F238E27FC236}">
                <a16:creationId xmlns:a16="http://schemas.microsoft.com/office/drawing/2014/main" id="{CD899A0C-4909-4E19-AF2E-C5592CDEFAB5}"/>
              </a:ext>
            </a:extLst>
          </p:cNvPr>
          <p:cNvSpPr/>
          <p:nvPr userDrawn="1"/>
        </p:nvSpPr>
        <p:spPr>
          <a:xfrm>
            <a:off x="395513" y="1149880"/>
            <a:ext cx="359837" cy="226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A68F5CDF-2EFB-45E3-A96F-A92EDDBA4522}"/>
              </a:ext>
            </a:extLst>
          </p:cNvPr>
          <p:cNvSpPr txBox="1"/>
          <p:nvPr userDrawn="1"/>
        </p:nvSpPr>
        <p:spPr>
          <a:xfrm>
            <a:off x="321126" y="1019602"/>
            <a:ext cx="949869" cy="492443"/>
          </a:xfrm>
          <a:prstGeom prst="rect">
            <a:avLst/>
          </a:prstGeom>
          <a:noFill/>
          <a:ln>
            <a:noFill/>
          </a:ln>
        </p:spPr>
        <p:txBody>
          <a:bodyPr wrap="square" rtlCol="0">
            <a:spAutoFit/>
          </a:bodyPr>
          <a:lstStyle/>
          <a:p>
            <a:r>
              <a:rPr lang="de-DE" sz="2600" b="1" dirty="0" err="1">
                <a:solidFill>
                  <a:srgbClr val="FF0000"/>
                </a:solidFill>
              </a:rPr>
              <a:t>iBi</a:t>
            </a:r>
            <a:endParaRPr lang="en-AT" sz="2600" b="1" dirty="0">
              <a:solidFill>
                <a:srgbClr val="FF0000"/>
              </a:solidFill>
            </a:endParaRPr>
          </a:p>
        </p:txBody>
      </p:sp>
      <p:sp>
        <p:nvSpPr>
          <p:cNvPr id="6" name="Slide Number Placeholder 5"/>
          <p:cNvSpPr>
            <a:spLocks noGrp="1"/>
          </p:cNvSpPr>
          <p:nvPr>
            <p:ph type="sldNum" sz="quarter" idx="4"/>
          </p:nvPr>
        </p:nvSpPr>
        <p:spPr>
          <a:xfrm>
            <a:off x="103517" y="1418364"/>
            <a:ext cx="611037"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E0DBFC4-6B5B-4DF9-BE82-4D16BDFD5A5C}" type="slidenum">
              <a:rPr lang="en-AT" smtClean="0"/>
              <a:pPr/>
              <a:t>‹Nr.›</a:t>
            </a:fld>
            <a:endParaRPr lang="en-AT" dirty="0"/>
          </a:p>
        </p:txBody>
      </p:sp>
      <p:sp>
        <p:nvSpPr>
          <p:cNvPr id="15" name="Textfeld 14">
            <a:extLst>
              <a:ext uri="{FF2B5EF4-FFF2-40B4-BE49-F238E27FC236}">
                <a16:creationId xmlns:a16="http://schemas.microsoft.com/office/drawing/2014/main" id="{C7B0378F-BC4B-4E76-B91D-F8A116BCB8FF}"/>
              </a:ext>
            </a:extLst>
          </p:cNvPr>
          <p:cNvSpPr txBox="1"/>
          <p:nvPr userDrawn="1"/>
        </p:nvSpPr>
        <p:spPr>
          <a:xfrm>
            <a:off x="3698369" y="6338986"/>
            <a:ext cx="7655431" cy="369332"/>
          </a:xfrm>
          <a:prstGeom prst="rect">
            <a:avLst/>
          </a:prstGeom>
          <a:noFill/>
          <a:ln>
            <a:noFill/>
          </a:ln>
        </p:spPr>
        <p:txBody>
          <a:bodyPr wrap="square" rtlCol="0">
            <a:spAutoFit/>
          </a:bodyPr>
          <a:lstStyle/>
          <a:p>
            <a:r>
              <a:rPr lang="de-DE" sz="1800" dirty="0"/>
              <a:t>Philipp MALIN – </a:t>
            </a:r>
            <a:r>
              <a:rPr lang="en-GB" sz="1800" dirty="0" err="1"/>
              <a:t>Institut</a:t>
            </a:r>
            <a:r>
              <a:rPr lang="en-GB" sz="1800" dirty="0"/>
              <a:t> für Biomedical Imaging </a:t>
            </a:r>
            <a:r>
              <a:rPr lang="de-DE" sz="1800" dirty="0"/>
              <a:t>–</a:t>
            </a:r>
            <a:r>
              <a:rPr lang="en-GB" sz="1800" dirty="0"/>
              <a:t> </a:t>
            </a:r>
            <a:r>
              <a:rPr lang="de-DE" sz="1800" dirty="0"/>
              <a:t> University </a:t>
            </a:r>
            <a:r>
              <a:rPr lang="de-DE" sz="1800" dirty="0" err="1"/>
              <a:t>of</a:t>
            </a:r>
            <a:r>
              <a:rPr lang="de-DE" sz="1800" dirty="0"/>
              <a:t> Technology, Graz</a:t>
            </a:r>
            <a:endParaRPr lang="en-AT" sz="1800" dirty="0"/>
          </a:p>
        </p:txBody>
      </p:sp>
    </p:spTree>
    <p:extLst>
      <p:ext uri="{BB962C8B-B14F-4D97-AF65-F5344CB8AC3E}">
        <p14:creationId xmlns:p14="http://schemas.microsoft.com/office/powerpoint/2010/main" val="32382016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s://doi.org/10.1016/j.neuron.2014.12.03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dx.doi.org/10.1126/science.aba5132"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61FF5-1A5F-4C72-A5B5-D2F8D3D6EC6D}"/>
              </a:ext>
            </a:extLst>
          </p:cNvPr>
          <p:cNvSpPr>
            <a:spLocks noGrp="1"/>
          </p:cNvSpPr>
          <p:nvPr>
            <p:ph type="ctrTitle"/>
          </p:nvPr>
        </p:nvSpPr>
        <p:spPr>
          <a:xfrm>
            <a:off x="1524000" y="1897330"/>
            <a:ext cx="9144000" cy="2846575"/>
          </a:xfrm>
        </p:spPr>
        <p:txBody>
          <a:bodyPr>
            <a:normAutofit fontScale="90000"/>
          </a:bodyPr>
          <a:lstStyle/>
          <a:p>
            <a:r>
              <a:rPr lang="en-GB" sz="4400" dirty="0">
                <a:effectLst/>
                <a:latin typeface="Arial" panose="020B0604020202020204" pitchFamily="34" charset="0"/>
              </a:rPr>
              <a:t>Graphical User Interface and Data</a:t>
            </a:r>
            <a:br>
              <a:rPr lang="en-GB" sz="4400" dirty="0"/>
            </a:br>
            <a:r>
              <a:rPr lang="en-GB" sz="4400" dirty="0">
                <a:effectLst/>
                <a:latin typeface="Arial" panose="020B0604020202020204" pitchFamily="34" charset="0"/>
              </a:rPr>
              <a:t>Handling in for a Nuclear Quadrupole</a:t>
            </a:r>
            <a:br>
              <a:rPr lang="en-GB" sz="4400" dirty="0"/>
            </a:br>
            <a:r>
              <a:rPr lang="en-GB" sz="4400" dirty="0">
                <a:effectLst/>
                <a:latin typeface="Arial" panose="020B0604020202020204" pitchFamily="34" charset="0"/>
              </a:rPr>
              <a:t>Resonance Software Defined Radio</a:t>
            </a:r>
            <a:br>
              <a:rPr lang="en-GB" sz="4400" dirty="0"/>
            </a:br>
            <a:r>
              <a:rPr lang="en-GB" sz="4400" dirty="0">
                <a:effectLst/>
                <a:latin typeface="Arial" panose="020B0604020202020204" pitchFamily="34" charset="0"/>
              </a:rPr>
              <a:t>Spectrometer</a:t>
            </a:r>
            <a:endParaRPr lang="en-AT" sz="13800" b="1" dirty="0"/>
          </a:p>
        </p:txBody>
      </p:sp>
      <p:sp>
        <p:nvSpPr>
          <p:cNvPr id="4" name="Datumsplatzhalter 3">
            <a:extLst>
              <a:ext uri="{FF2B5EF4-FFF2-40B4-BE49-F238E27FC236}">
                <a16:creationId xmlns:a16="http://schemas.microsoft.com/office/drawing/2014/main" id="{7D2F83FF-050B-43BA-8A07-E36D5EDE7FB0}"/>
              </a:ext>
            </a:extLst>
          </p:cNvPr>
          <p:cNvSpPr>
            <a:spLocks noGrp="1"/>
          </p:cNvSpPr>
          <p:nvPr>
            <p:ph type="dt" sz="half" idx="10"/>
          </p:nvPr>
        </p:nvSpPr>
        <p:spPr/>
        <p:txBody>
          <a:bodyPr/>
          <a:lstStyle/>
          <a:p>
            <a:fld id="{0BE57CE9-7E92-4603-A4D3-B01D431F51DB}" type="datetime8">
              <a:rPr lang="en-AT" smtClean="0"/>
              <a:t>30/04/2022 19:02</a:t>
            </a:fld>
            <a:endParaRPr lang="en-AT" dirty="0"/>
          </a:p>
        </p:txBody>
      </p:sp>
      <p:sp>
        <p:nvSpPr>
          <p:cNvPr id="6" name="Foliennummernplatzhalter 5">
            <a:extLst>
              <a:ext uri="{FF2B5EF4-FFF2-40B4-BE49-F238E27FC236}">
                <a16:creationId xmlns:a16="http://schemas.microsoft.com/office/drawing/2014/main" id="{D3FF4ED2-B137-446E-9490-ECEECF002267}"/>
              </a:ext>
            </a:extLst>
          </p:cNvPr>
          <p:cNvSpPr>
            <a:spLocks noGrp="1"/>
          </p:cNvSpPr>
          <p:nvPr>
            <p:ph type="sldNum" sz="quarter" idx="12"/>
          </p:nvPr>
        </p:nvSpPr>
        <p:spPr/>
        <p:txBody>
          <a:bodyPr/>
          <a:lstStyle/>
          <a:p>
            <a:fld id="{8E0DBFC4-6B5B-4DF9-BE82-4D16BDFD5A5C}" type="slidenum">
              <a:rPr lang="en-AT" smtClean="0"/>
              <a:t>1</a:t>
            </a:fld>
            <a:endParaRPr lang="en-AT"/>
          </a:p>
        </p:txBody>
      </p:sp>
      <p:sp>
        <p:nvSpPr>
          <p:cNvPr id="8" name="Textfeld 271">
            <a:extLst>
              <a:ext uri="{FF2B5EF4-FFF2-40B4-BE49-F238E27FC236}">
                <a16:creationId xmlns:a16="http://schemas.microsoft.com/office/drawing/2014/main" id="{2745894A-27DF-417F-A111-F97D038A5E50}"/>
              </a:ext>
            </a:extLst>
          </p:cNvPr>
          <p:cNvSpPr txBox="1">
            <a:spLocks noChangeArrowheads="1"/>
          </p:cNvSpPr>
          <p:nvPr/>
        </p:nvSpPr>
        <p:spPr bwMode="auto">
          <a:xfrm>
            <a:off x="9881778" y="1109422"/>
            <a:ext cx="2037691" cy="78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de-DE" sz="1700" spc="28" baseline="0" dirty="0">
                <a:cs typeface="Arial" charset="0"/>
              </a:rPr>
              <a:t>WISSEN</a:t>
            </a:r>
          </a:p>
          <a:p>
            <a:pPr algn="r" eaLnBrk="1" hangingPunct="1"/>
            <a:r>
              <a:rPr lang="de-DE" sz="1700" spc="28" baseline="0" dirty="0">
                <a:cs typeface="Arial" charset="0"/>
              </a:rPr>
              <a:t>TECHNIK</a:t>
            </a:r>
          </a:p>
          <a:p>
            <a:pPr algn="r" eaLnBrk="1" hangingPunct="1"/>
            <a:r>
              <a:rPr lang="de-DE" sz="1700" spc="28" baseline="0" dirty="0">
                <a:cs typeface="Arial" charset="0"/>
              </a:rPr>
              <a:t>LEIDENSCHAFT</a:t>
            </a:r>
          </a:p>
        </p:txBody>
      </p:sp>
    </p:spTree>
    <p:extLst>
      <p:ext uri="{BB962C8B-B14F-4D97-AF65-F5344CB8AC3E}">
        <p14:creationId xmlns:p14="http://schemas.microsoft.com/office/powerpoint/2010/main" val="271255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91BB3B-B528-40ED-8DF0-F572B9E8B51A}"/>
              </a:ext>
            </a:extLst>
          </p:cNvPr>
          <p:cNvSpPr>
            <a:spLocks noGrp="1"/>
          </p:cNvSpPr>
          <p:nvPr>
            <p:ph type="title"/>
          </p:nvPr>
        </p:nvSpPr>
        <p:spPr>
          <a:xfrm>
            <a:off x="5906864" y="275363"/>
            <a:ext cx="5971722" cy="1325563"/>
          </a:xfrm>
        </p:spPr>
        <p:txBody>
          <a:bodyPr/>
          <a:lstStyle/>
          <a:p>
            <a:r>
              <a:rPr lang="de-DE" dirty="0"/>
              <a:t>Skin </a:t>
            </a:r>
            <a:r>
              <a:rPr lang="de-DE" dirty="0" err="1"/>
              <a:t>sensors</a:t>
            </a:r>
            <a:endParaRPr lang="en-AT" dirty="0"/>
          </a:p>
        </p:txBody>
      </p:sp>
      <p:sp>
        <p:nvSpPr>
          <p:cNvPr id="4" name="Datumsplatzhalter 3">
            <a:extLst>
              <a:ext uri="{FF2B5EF4-FFF2-40B4-BE49-F238E27FC236}">
                <a16:creationId xmlns:a16="http://schemas.microsoft.com/office/drawing/2014/main" id="{721EB5F8-2B32-4E6A-AA69-DF802D01E6F4}"/>
              </a:ext>
            </a:extLst>
          </p:cNvPr>
          <p:cNvSpPr>
            <a:spLocks noGrp="1"/>
          </p:cNvSpPr>
          <p:nvPr>
            <p:ph type="dt" sz="half" idx="10"/>
          </p:nvPr>
        </p:nvSpPr>
        <p:spPr/>
        <p:txBody>
          <a:bodyPr/>
          <a:lstStyle/>
          <a:p>
            <a:fld id="{96DC823E-BAC8-4428-9248-2C24DA6DF3C7}" type="datetime8">
              <a:rPr lang="en-AT" smtClean="0"/>
              <a:t>30/04/2022 19:02</a:t>
            </a:fld>
            <a:endParaRPr lang="en-AT"/>
          </a:p>
        </p:txBody>
      </p:sp>
      <p:sp>
        <p:nvSpPr>
          <p:cNvPr id="5" name="Fußzeilenplatzhalter 4">
            <a:extLst>
              <a:ext uri="{FF2B5EF4-FFF2-40B4-BE49-F238E27FC236}">
                <a16:creationId xmlns:a16="http://schemas.microsoft.com/office/drawing/2014/main" id="{D64B8D9A-A8E7-4C9D-A6D3-A436746A3704}"/>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3F671E26-AEAC-4410-B284-AD4569E878EF}"/>
              </a:ext>
            </a:extLst>
          </p:cNvPr>
          <p:cNvSpPr>
            <a:spLocks noGrp="1"/>
          </p:cNvSpPr>
          <p:nvPr>
            <p:ph type="sldNum" sz="quarter" idx="12"/>
          </p:nvPr>
        </p:nvSpPr>
        <p:spPr/>
        <p:txBody>
          <a:bodyPr/>
          <a:lstStyle/>
          <a:p>
            <a:fld id="{8E0DBFC4-6B5B-4DF9-BE82-4D16BDFD5A5C}" type="slidenum">
              <a:rPr lang="en-AT" smtClean="0"/>
              <a:t>10</a:t>
            </a:fld>
            <a:endParaRPr lang="en-AT"/>
          </a:p>
        </p:txBody>
      </p:sp>
      <p:pic>
        <p:nvPicPr>
          <p:cNvPr id="14" name="Grafik 13">
            <a:extLst>
              <a:ext uri="{FF2B5EF4-FFF2-40B4-BE49-F238E27FC236}">
                <a16:creationId xmlns:a16="http://schemas.microsoft.com/office/drawing/2014/main" id="{91344637-960E-4C2C-B1FD-45CB767B7011}"/>
              </a:ext>
            </a:extLst>
          </p:cNvPr>
          <p:cNvPicPr>
            <a:picLocks noChangeAspect="1"/>
          </p:cNvPicPr>
          <p:nvPr/>
        </p:nvPicPr>
        <p:blipFill>
          <a:blip r:embed="rId3"/>
          <a:stretch>
            <a:fillRect/>
          </a:stretch>
        </p:blipFill>
        <p:spPr>
          <a:xfrm>
            <a:off x="6284534" y="1396769"/>
            <a:ext cx="4155837" cy="4380931"/>
          </a:xfrm>
          <a:prstGeom prst="rect">
            <a:avLst/>
          </a:prstGeom>
        </p:spPr>
      </p:pic>
      <p:sp>
        <p:nvSpPr>
          <p:cNvPr id="15" name="Rechteck 14">
            <a:extLst>
              <a:ext uri="{FF2B5EF4-FFF2-40B4-BE49-F238E27FC236}">
                <a16:creationId xmlns:a16="http://schemas.microsoft.com/office/drawing/2014/main" id="{8FE0BC47-0FE0-4DAF-9CB3-C21A085F9209}"/>
              </a:ext>
            </a:extLst>
          </p:cNvPr>
          <p:cNvSpPr/>
          <p:nvPr/>
        </p:nvSpPr>
        <p:spPr>
          <a:xfrm>
            <a:off x="6207092" y="5754083"/>
            <a:ext cx="4233279" cy="523220"/>
          </a:xfrm>
          <a:prstGeom prst="rect">
            <a:avLst/>
          </a:prstGeom>
        </p:spPr>
        <p:txBody>
          <a:bodyPr wrap="square">
            <a:spAutoFit/>
          </a:bodyPr>
          <a:lstStyle/>
          <a:p>
            <a:r>
              <a:rPr lang="fr-FR" sz="1400" i="1" dirty="0"/>
              <a:t>Nature Commun</a:t>
            </a:r>
            <a:r>
              <a:rPr lang="fr-FR" sz="1400" dirty="0"/>
              <a:t> </a:t>
            </a:r>
            <a:r>
              <a:rPr lang="fr-FR" sz="1400" b="1" dirty="0"/>
              <a:t>11, </a:t>
            </a:r>
            <a:r>
              <a:rPr lang="fr-FR" sz="1400" dirty="0"/>
              <a:t>3823 (2020). </a:t>
            </a:r>
            <a:br>
              <a:rPr lang="fr-FR" sz="1400" dirty="0"/>
            </a:br>
            <a:r>
              <a:rPr lang="fr-FR" sz="1400" dirty="0"/>
              <a:t>DOI: 10.1038/s41467-020-17619-1</a:t>
            </a:r>
            <a:endParaRPr lang="en-AT" sz="1400" dirty="0"/>
          </a:p>
        </p:txBody>
      </p:sp>
      <p:sp>
        <p:nvSpPr>
          <p:cNvPr id="17" name="Rechteck 16">
            <a:extLst>
              <a:ext uri="{FF2B5EF4-FFF2-40B4-BE49-F238E27FC236}">
                <a16:creationId xmlns:a16="http://schemas.microsoft.com/office/drawing/2014/main" id="{FF469F45-6AE8-4932-B6C3-000C2047C748}"/>
              </a:ext>
            </a:extLst>
          </p:cNvPr>
          <p:cNvSpPr/>
          <p:nvPr/>
        </p:nvSpPr>
        <p:spPr>
          <a:xfrm>
            <a:off x="8393701" y="1365192"/>
            <a:ext cx="2084357" cy="1589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9" name="Grafik 18">
            <a:extLst>
              <a:ext uri="{FF2B5EF4-FFF2-40B4-BE49-F238E27FC236}">
                <a16:creationId xmlns:a16="http://schemas.microsoft.com/office/drawing/2014/main" id="{B80D01FD-1C6D-4A71-8AC5-D7EE74D7FFC5}"/>
              </a:ext>
            </a:extLst>
          </p:cNvPr>
          <p:cNvPicPr>
            <a:picLocks noChangeAspect="1"/>
          </p:cNvPicPr>
          <p:nvPr/>
        </p:nvPicPr>
        <p:blipFill rotWithShape="1">
          <a:blip r:embed="rId4">
            <a:extLst>
              <a:ext uri="{28A0092B-C50C-407E-A947-70E740481C1C}">
                <a14:useLocalDpi xmlns:a14="http://schemas.microsoft.com/office/drawing/2010/main" val="0"/>
              </a:ext>
            </a:extLst>
          </a:blip>
          <a:srcRect b="21605"/>
          <a:stretch/>
        </p:blipFill>
        <p:spPr>
          <a:xfrm>
            <a:off x="1031882" y="235147"/>
            <a:ext cx="4728273" cy="5542781"/>
          </a:xfrm>
          <a:prstGeom prst="rect">
            <a:avLst/>
          </a:prstGeom>
        </p:spPr>
      </p:pic>
      <p:sp>
        <p:nvSpPr>
          <p:cNvPr id="20" name="Rechteck 19">
            <a:extLst>
              <a:ext uri="{FF2B5EF4-FFF2-40B4-BE49-F238E27FC236}">
                <a16:creationId xmlns:a16="http://schemas.microsoft.com/office/drawing/2014/main" id="{489E361C-4ADE-4803-A241-894938E67CE3}"/>
              </a:ext>
            </a:extLst>
          </p:cNvPr>
          <p:cNvSpPr/>
          <p:nvPr/>
        </p:nvSpPr>
        <p:spPr>
          <a:xfrm>
            <a:off x="1031883" y="5833130"/>
            <a:ext cx="6096000" cy="523220"/>
          </a:xfrm>
          <a:prstGeom prst="rect">
            <a:avLst/>
          </a:prstGeom>
        </p:spPr>
        <p:txBody>
          <a:bodyPr>
            <a:spAutoFit/>
          </a:bodyPr>
          <a:lstStyle/>
          <a:p>
            <a:r>
              <a:rPr lang="de-AT" sz="1400" dirty="0"/>
              <a:t>Science  (2019) Vol. 363, </a:t>
            </a:r>
            <a:br>
              <a:rPr lang="de-AT" sz="1400" dirty="0"/>
            </a:br>
            <a:r>
              <a:rPr lang="de-AT" sz="1400" dirty="0"/>
              <a:t>DOI: 10.1126/science.aau0780</a:t>
            </a:r>
            <a:endParaRPr lang="en-AT" sz="1400" dirty="0"/>
          </a:p>
        </p:txBody>
      </p:sp>
    </p:spTree>
    <p:extLst>
      <p:ext uri="{BB962C8B-B14F-4D97-AF65-F5344CB8AC3E}">
        <p14:creationId xmlns:p14="http://schemas.microsoft.com/office/powerpoint/2010/main" val="178975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1F5F8-533A-4B68-B013-E2D6F0B35E68}"/>
              </a:ext>
            </a:extLst>
          </p:cNvPr>
          <p:cNvSpPr>
            <a:spLocks noGrp="1"/>
          </p:cNvSpPr>
          <p:nvPr>
            <p:ph type="title"/>
          </p:nvPr>
        </p:nvSpPr>
        <p:spPr/>
        <p:txBody>
          <a:bodyPr/>
          <a:lstStyle/>
          <a:p>
            <a:r>
              <a:rPr lang="de-DE" dirty="0" err="1"/>
              <a:t>Application</a:t>
            </a:r>
            <a:endParaRPr lang="en-AT" dirty="0"/>
          </a:p>
        </p:txBody>
      </p:sp>
      <p:sp>
        <p:nvSpPr>
          <p:cNvPr id="4" name="Datumsplatzhalter 3">
            <a:extLst>
              <a:ext uri="{FF2B5EF4-FFF2-40B4-BE49-F238E27FC236}">
                <a16:creationId xmlns:a16="http://schemas.microsoft.com/office/drawing/2014/main" id="{FA660EB0-757A-4E07-8624-E8E21D5731E5}"/>
              </a:ext>
            </a:extLst>
          </p:cNvPr>
          <p:cNvSpPr>
            <a:spLocks noGrp="1"/>
          </p:cNvSpPr>
          <p:nvPr>
            <p:ph type="dt" sz="half" idx="10"/>
          </p:nvPr>
        </p:nvSpPr>
        <p:spPr/>
        <p:txBody>
          <a:bodyPr/>
          <a:lstStyle/>
          <a:p>
            <a:fld id="{CB6DB16B-9009-4AF3-8107-736EFE873806}" type="datetime8">
              <a:rPr lang="en-AT" smtClean="0"/>
              <a:t>30/04/2022 19:02</a:t>
            </a:fld>
            <a:endParaRPr lang="en-AT"/>
          </a:p>
        </p:txBody>
      </p:sp>
      <p:sp>
        <p:nvSpPr>
          <p:cNvPr id="5" name="Fußzeilenplatzhalter 4">
            <a:extLst>
              <a:ext uri="{FF2B5EF4-FFF2-40B4-BE49-F238E27FC236}">
                <a16:creationId xmlns:a16="http://schemas.microsoft.com/office/drawing/2014/main" id="{ADD89650-D9CF-4781-B517-0F211147193E}"/>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AACDA54E-955C-4BF1-875E-0DD8DB1A3F3B}"/>
              </a:ext>
            </a:extLst>
          </p:cNvPr>
          <p:cNvSpPr>
            <a:spLocks noGrp="1"/>
          </p:cNvSpPr>
          <p:nvPr>
            <p:ph type="sldNum" sz="quarter" idx="12"/>
          </p:nvPr>
        </p:nvSpPr>
        <p:spPr/>
        <p:txBody>
          <a:bodyPr/>
          <a:lstStyle/>
          <a:p>
            <a:fld id="{8E0DBFC4-6B5B-4DF9-BE82-4D16BDFD5A5C}" type="slidenum">
              <a:rPr lang="en-AT" smtClean="0"/>
              <a:t>11</a:t>
            </a:fld>
            <a:endParaRPr lang="en-AT"/>
          </a:p>
        </p:txBody>
      </p:sp>
      <p:sp>
        <p:nvSpPr>
          <p:cNvPr id="8" name="Inhaltsplatzhalter 2">
            <a:extLst>
              <a:ext uri="{FF2B5EF4-FFF2-40B4-BE49-F238E27FC236}">
                <a16:creationId xmlns:a16="http://schemas.microsoft.com/office/drawing/2014/main" id="{AD97282C-A6FB-440E-9DEF-78590120C8C2}"/>
              </a:ext>
            </a:extLst>
          </p:cNvPr>
          <p:cNvSpPr txBox="1">
            <a:spLocks/>
          </p:cNvSpPr>
          <p:nvPr/>
        </p:nvSpPr>
        <p:spPr>
          <a:xfrm>
            <a:off x="910915" y="1690688"/>
            <a:ext cx="50834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T" dirty="0"/>
          </a:p>
        </p:txBody>
      </p:sp>
      <p:pic>
        <p:nvPicPr>
          <p:cNvPr id="12" name="Grafik 11">
            <a:extLst>
              <a:ext uri="{FF2B5EF4-FFF2-40B4-BE49-F238E27FC236}">
                <a16:creationId xmlns:a16="http://schemas.microsoft.com/office/drawing/2014/main" id="{47E01148-5982-4CC9-B87E-946C696B3509}"/>
              </a:ext>
            </a:extLst>
          </p:cNvPr>
          <p:cNvPicPr>
            <a:picLocks noChangeAspect="1"/>
          </p:cNvPicPr>
          <p:nvPr/>
        </p:nvPicPr>
        <p:blipFill rotWithShape="1">
          <a:blip r:embed="rId3">
            <a:extLst>
              <a:ext uri="{28A0092B-C50C-407E-A947-70E740481C1C}">
                <a14:useLocalDpi xmlns:a14="http://schemas.microsoft.com/office/drawing/2010/main" val="0"/>
              </a:ext>
            </a:extLst>
          </a:blip>
          <a:srcRect l="1889" t="46677" r="41616" b="1"/>
          <a:stretch/>
        </p:blipFill>
        <p:spPr>
          <a:xfrm>
            <a:off x="910915" y="2691803"/>
            <a:ext cx="4793753" cy="2331210"/>
          </a:xfrm>
          <a:prstGeom prst="rect">
            <a:avLst/>
          </a:prstGeom>
        </p:spPr>
      </p:pic>
      <p:sp>
        <p:nvSpPr>
          <p:cNvPr id="13" name="Textfeld 12">
            <a:extLst>
              <a:ext uri="{FF2B5EF4-FFF2-40B4-BE49-F238E27FC236}">
                <a16:creationId xmlns:a16="http://schemas.microsoft.com/office/drawing/2014/main" id="{B34BC480-E879-4D50-BFCB-283E5307AC07}"/>
              </a:ext>
            </a:extLst>
          </p:cNvPr>
          <p:cNvSpPr txBox="1"/>
          <p:nvPr/>
        </p:nvSpPr>
        <p:spPr>
          <a:xfrm>
            <a:off x="906277" y="5092595"/>
            <a:ext cx="3275937" cy="523220"/>
          </a:xfrm>
          <a:prstGeom prst="rect">
            <a:avLst/>
          </a:prstGeom>
          <a:noFill/>
        </p:spPr>
        <p:txBody>
          <a:bodyPr wrap="square" rtlCol="0">
            <a:spAutoFit/>
          </a:bodyPr>
          <a:lstStyle/>
          <a:p>
            <a:r>
              <a:rPr lang="de-DE" sz="1400" dirty="0" err="1"/>
              <a:t>ScienceDirect</a:t>
            </a:r>
            <a:r>
              <a:rPr lang="de-DE" sz="1400" dirty="0"/>
              <a:t> (2015) DOI: </a:t>
            </a:r>
            <a:r>
              <a:rPr lang="de-AT" sz="1400" dirty="0">
                <a:hlinkClick r:id="rId4" tooltip="Persistent link using digital object identifier">
                  <a:extLst>
                    <a:ext uri="{A12FA001-AC4F-418D-AE19-62706E023703}">
                      <ahyp:hlinkClr xmlns:ahyp="http://schemas.microsoft.com/office/drawing/2018/hyperlinkcolor" val="tx"/>
                    </a:ext>
                  </a:extLst>
                </a:hlinkClick>
              </a:rPr>
              <a:t>10.1016/j.neuron.2014.12.035</a:t>
            </a:r>
            <a:endParaRPr lang="en-AT" sz="1400" dirty="0"/>
          </a:p>
        </p:txBody>
      </p:sp>
      <p:sp>
        <p:nvSpPr>
          <p:cNvPr id="14" name="Rechteck 13">
            <a:extLst>
              <a:ext uri="{FF2B5EF4-FFF2-40B4-BE49-F238E27FC236}">
                <a16:creationId xmlns:a16="http://schemas.microsoft.com/office/drawing/2014/main" id="{82A40835-7B1D-479E-9AA9-AE7BB4B13267}"/>
              </a:ext>
            </a:extLst>
          </p:cNvPr>
          <p:cNvSpPr/>
          <p:nvPr/>
        </p:nvSpPr>
        <p:spPr>
          <a:xfrm>
            <a:off x="5993442" y="5501938"/>
            <a:ext cx="6096000" cy="523220"/>
          </a:xfrm>
          <a:prstGeom prst="rect">
            <a:avLst/>
          </a:prstGeom>
        </p:spPr>
        <p:txBody>
          <a:bodyPr>
            <a:spAutoFit/>
          </a:bodyPr>
          <a:lstStyle/>
          <a:p>
            <a:r>
              <a:rPr lang="en-GB" sz="1400" i="1" dirty="0"/>
              <a:t>Science Advances </a:t>
            </a:r>
            <a:r>
              <a:rPr lang="en-GB" sz="1400" dirty="0"/>
              <a:t> (2020)</a:t>
            </a:r>
            <a:br>
              <a:rPr lang="en-GB" sz="1400" dirty="0"/>
            </a:br>
            <a:r>
              <a:rPr lang="en-GB" sz="1400" dirty="0"/>
              <a:t>DOI: 10.1126/sciadv.aay6094</a:t>
            </a:r>
            <a:endParaRPr lang="en-AT" sz="1400" dirty="0"/>
          </a:p>
        </p:txBody>
      </p:sp>
      <p:pic>
        <p:nvPicPr>
          <p:cNvPr id="16" name="Grafik 15">
            <a:extLst>
              <a:ext uri="{FF2B5EF4-FFF2-40B4-BE49-F238E27FC236}">
                <a16:creationId xmlns:a16="http://schemas.microsoft.com/office/drawing/2014/main" id="{F0EC20D3-77D7-488E-AF4C-C5A7C7076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088" y="1761912"/>
            <a:ext cx="6094396" cy="3534750"/>
          </a:xfrm>
          <a:prstGeom prst="rect">
            <a:avLst/>
          </a:prstGeom>
        </p:spPr>
      </p:pic>
    </p:spTree>
    <p:extLst>
      <p:ext uri="{BB962C8B-B14F-4D97-AF65-F5344CB8AC3E}">
        <p14:creationId xmlns:p14="http://schemas.microsoft.com/office/powerpoint/2010/main" val="196733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3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13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1F5F8-533A-4B68-B013-E2D6F0B35E68}"/>
              </a:ext>
            </a:extLst>
          </p:cNvPr>
          <p:cNvSpPr>
            <a:spLocks noGrp="1"/>
          </p:cNvSpPr>
          <p:nvPr>
            <p:ph type="title"/>
          </p:nvPr>
        </p:nvSpPr>
        <p:spPr/>
        <p:txBody>
          <a:bodyPr/>
          <a:lstStyle/>
          <a:p>
            <a:r>
              <a:rPr lang="de-DE" dirty="0"/>
              <a:t>Lab on a </a:t>
            </a:r>
            <a:r>
              <a:rPr lang="de-DE" dirty="0" err="1"/>
              <a:t>chip</a:t>
            </a:r>
            <a:r>
              <a:rPr lang="de-DE" dirty="0"/>
              <a:t> Technology</a:t>
            </a:r>
            <a:endParaRPr lang="en-AT" dirty="0"/>
          </a:p>
        </p:txBody>
      </p:sp>
      <p:sp>
        <p:nvSpPr>
          <p:cNvPr id="4" name="Datumsplatzhalter 3">
            <a:extLst>
              <a:ext uri="{FF2B5EF4-FFF2-40B4-BE49-F238E27FC236}">
                <a16:creationId xmlns:a16="http://schemas.microsoft.com/office/drawing/2014/main" id="{FA660EB0-757A-4E07-8624-E8E21D5731E5}"/>
              </a:ext>
            </a:extLst>
          </p:cNvPr>
          <p:cNvSpPr>
            <a:spLocks noGrp="1"/>
          </p:cNvSpPr>
          <p:nvPr>
            <p:ph type="dt" sz="half" idx="10"/>
          </p:nvPr>
        </p:nvSpPr>
        <p:spPr/>
        <p:txBody>
          <a:bodyPr/>
          <a:lstStyle/>
          <a:p>
            <a:fld id="{CB6DB16B-9009-4AF3-8107-736EFE873806}" type="datetime8">
              <a:rPr lang="en-AT" smtClean="0"/>
              <a:t>30/04/2022 19:02</a:t>
            </a:fld>
            <a:endParaRPr lang="en-AT"/>
          </a:p>
        </p:txBody>
      </p:sp>
      <p:sp>
        <p:nvSpPr>
          <p:cNvPr id="5" name="Fußzeilenplatzhalter 4">
            <a:extLst>
              <a:ext uri="{FF2B5EF4-FFF2-40B4-BE49-F238E27FC236}">
                <a16:creationId xmlns:a16="http://schemas.microsoft.com/office/drawing/2014/main" id="{ADD89650-D9CF-4781-B517-0F211147193E}"/>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AACDA54E-955C-4BF1-875E-0DD8DB1A3F3B}"/>
              </a:ext>
            </a:extLst>
          </p:cNvPr>
          <p:cNvSpPr>
            <a:spLocks noGrp="1"/>
          </p:cNvSpPr>
          <p:nvPr>
            <p:ph type="sldNum" sz="quarter" idx="12"/>
          </p:nvPr>
        </p:nvSpPr>
        <p:spPr/>
        <p:txBody>
          <a:bodyPr/>
          <a:lstStyle/>
          <a:p>
            <a:fld id="{8E0DBFC4-6B5B-4DF9-BE82-4D16BDFD5A5C}" type="slidenum">
              <a:rPr lang="en-AT" smtClean="0"/>
              <a:t>12</a:t>
            </a:fld>
            <a:endParaRPr lang="en-AT"/>
          </a:p>
        </p:txBody>
      </p:sp>
      <p:pic>
        <p:nvPicPr>
          <p:cNvPr id="11" name="Grafik 10">
            <a:extLst>
              <a:ext uri="{FF2B5EF4-FFF2-40B4-BE49-F238E27FC236}">
                <a16:creationId xmlns:a16="http://schemas.microsoft.com/office/drawing/2014/main" id="{4D51B8FC-8491-4162-A957-3BE9B0CF1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02" y="1534601"/>
            <a:ext cx="5919218" cy="4329485"/>
          </a:xfrm>
          <a:prstGeom prst="rect">
            <a:avLst/>
          </a:prstGeom>
        </p:spPr>
      </p:pic>
      <p:sp>
        <p:nvSpPr>
          <p:cNvPr id="12" name="Rechteck 11">
            <a:extLst>
              <a:ext uri="{FF2B5EF4-FFF2-40B4-BE49-F238E27FC236}">
                <a16:creationId xmlns:a16="http://schemas.microsoft.com/office/drawing/2014/main" id="{D3C43CE8-B58A-4326-ABEB-13F6B5460BB0}"/>
              </a:ext>
            </a:extLst>
          </p:cNvPr>
          <p:cNvSpPr/>
          <p:nvPr/>
        </p:nvSpPr>
        <p:spPr>
          <a:xfrm>
            <a:off x="917050" y="5864086"/>
            <a:ext cx="4362616" cy="523220"/>
          </a:xfrm>
          <a:prstGeom prst="rect">
            <a:avLst/>
          </a:prstGeom>
        </p:spPr>
        <p:txBody>
          <a:bodyPr wrap="square">
            <a:spAutoFit/>
          </a:bodyPr>
          <a:lstStyle/>
          <a:p>
            <a:r>
              <a:rPr lang="en-GB" sz="1400" i="1" dirty="0"/>
              <a:t>Science Advances  18 Jan 2019:</a:t>
            </a:r>
            <a:br>
              <a:rPr lang="en-GB" sz="1400" i="1" dirty="0"/>
            </a:br>
            <a:r>
              <a:rPr lang="en-GB" sz="1400" i="1" dirty="0"/>
              <a:t>DOI: 10.1126/sciadv.aav3294 </a:t>
            </a:r>
            <a:endParaRPr lang="en-AT" sz="1400" i="1" dirty="0"/>
          </a:p>
        </p:txBody>
      </p:sp>
      <p:pic>
        <p:nvPicPr>
          <p:cNvPr id="14" name="Grafik 13">
            <a:extLst>
              <a:ext uri="{FF2B5EF4-FFF2-40B4-BE49-F238E27FC236}">
                <a16:creationId xmlns:a16="http://schemas.microsoft.com/office/drawing/2014/main" id="{49F79A55-096A-48DD-A60B-F18819CFB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123" y="1527508"/>
            <a:ext cx="3769838" cy="4336578"/>
          </a:xfrm>
          <a:prstGeom prst="rect">
            <a:avLst/>
          </a:prstGeom>
        </p:spPr>
      </p:pic>
      <p:sp>
        <p:nvSpPr>
          <p:cNvPr id="15" name="Rechteck 14">
            <a:extLst>
              <a:ext uri="{FF2B5EF4-FFF2-40B4-BE49-F238E27FC236}">
                <a16:creationId xmlns:a16="http://schemas.microsoft.com/office/drawing/2014/main" id="{B7A2CD6A-5CF0-4B2E-A60D-1FB2D0BB366A}"/>
              </a:ext>
            </a:extLst>
          </p:cNvPr>
          <p:cNvSpPr/>
          <p:nvPr/>
        </p:nvSpPr>
        <p:spPr>
          <a:xfrm>
            <a:off x="7938123" y="5864086"/>
            <a:ext cx="4079999" cy="307777"/>
          </a:xfrm>
          <a:prstGeom prst="rect">
            <a:avLst/>
          </a:prstGeom>
        </p:spPr>
        <p:txBody>
          <a:bodyPr wrap="square">
            <a:spAutoFit/>
          </a:bodyPr>
          <a:lstStyle/>
          <a:p>
            <a:r>
              <a:rPr lang="en-GB" sz="1400" i="1" dirty="0" err="1"/>
              <a:t>Gx</a:t>
            </a:r>
            <a:r>
              <a:rPr lang="en-GB" sz="1400" i="1" dirty="0"/>
              <a:t> </a:t>
            </a:r>
            <a:r>
              <a:rPr lang="en-GB" sz="1400" i="1" dirty="0" err="1"/>
              <a:t>Swaet</a:t>
            </a:r>
            <a:r>
              <a:rPr lang="en-GB" sz="1400" i="1" dirty="0"/>
              <a:t> patch from Gatorade, release </a:t>
            </a:r>
            <a:r>
              <a:rPr lang="de-AT" sz="1400" dirty="0"/>
              <a:t>fall </a:t>
            </a:r>
            <a:r>
              <a:rPr lang="de-AT" sz="1400" dirty="0" err="1"/>
              <a:t>of</a:t>
            </a:r>
            <a:r>
              <a:rPr lang="de-AT" sz="1400" dirty="0"/>
              <a:t> 2019</a:t>
            </a:r>
            <a:endParaRPr lang="en-AT" sz="1400" i="1" dirty="0"/>
          </a:p>
        </p:txBody>
      </p:sp>
    </p:spTree>
    <p:extLst>
      <p:ext uri="{BB962C8B-B14F-4D97-AF65-F5344CB8AC3E}">
        <p14:creationId xmlns:p14="http://schemas.microsoft.com/office/powerpoint/2010/main" val="383324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E840F-0D33-452E-9234-0CFBECCAA255}"/>
              </a:ext>
            </a:extLst>
          </p:cNvPr>
          <p:cNvSpPr>
            <a:spLocks noGrp="1"/>
          </p:cNvSpPr>
          <p:nvPr>
            <p:ph type="title"/>
          </p:nvPr>
        </p:nvSpPr>
        <p:spPr/>
        <p:txBody>
          <a:bodyPr/>
          <a:lstStyle/>
          <a:p>
            <a:r>
              <a:rPr lang="de-DE" dirty="0" err="1"/>
              <a:t>Conclusion</a:t>
            </a:r>
            <a:endParaRPr lang="en-AT" dirty="0"/>
          </a:p>
        </p:txBody>
      </p:sp>
      <p:sp>
        <p:nvSpPr>
          <p:cNvPr id="4" name="Datumsplatzhalter 3">
            <a:extLst>
              <a:ext uri="{FF2B5EF4-FFF2-40B4-BE49-F238E27FC236}">
                <a16:creationId xmlns:a16="http://schemas.microsoft.com/office/drawing/2014/main" id="{C4828C6A-BFFE-4729-9117-644631C3443E}"/>
              </a:ext>
            </a:extLst>
          </p:cNvPr>
          <p:cNvSpPr>
            <a:spLocks noGrp="1"/>
          </p:cNvSpPr>
          <p:nvPr>
            <p:ph type="dt" sz="half" idx="10"/>
          </p:nvPr>
        </p:nvSpPr>
        <p:spPr/>
        <p:txBody>
          <a:bodyPr/>
          <a:lstStyle/>
          <a:p>
            <a:fld id="{7D975A02-5DDF-432C-AC04-C0E6FC18F88B}" type="datetime8">
              <a:rPr lang="en-AT" smtClean="0"/>
              <a:t>30/04/2022 19:02</a:t>
            </a:fld>
            <a:endParaRPr lang="en-AT"/>
          </a:p>
        </p:txBody>
      </p:sp>
      <p:sp>
        <p:nvSpPr>
          <p:cNvPr id="5" name="Fußzeilenplatzhalter 4">
            <a:extLst>
              <a:ext uri="{FF2B5EF4-FFF2-40B4-BE49-F238E27FC236}">
                <a16:creationId xmlns:a16="http://schemas.microsoft.com/office/drawing/2014/main" id="{7E6A4BF8-2B24-4F40-9C69-3A920557A3F7}"/>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F6E5C6E5-99AC-4D23-A271-D9D06DC20FE1}"/>
              </a:ext>
            </a:extLst>
          </p:cNvPr>
          <p:cNvSpPr>
            <a:spLocks noGrp="1"/>
          </p:cNvSpPr>
          <p:nvPr>
            <p:ph type="sldNum" sz="quarter" idx="12"/>
          </p:nvPr>
        </p:nvSpPr>
        <p:spPr/>
        <p:txBody>
          <a:bodyPr/>
          <a:lstStyle/>
          <a:p>
            <a:fld id="{8E0DBFC4-6B5B-4DF9-BE82-4D16BDFD5A5C}" type="slidenum">
              <a:rPr lang="en-AT" smtClean="0"/>
              <a:t>13</a:t>
            </a:fld>
            <a:endParaRPr lang="en-AT"/>
          </a:p>
        </p:txBody>
      </p:sp>
      <p:sp>
        <p:nvSpPr>
          <p:cNvPr id="7" name="Titel 1">
            <a:extLst>
              <a:ext uri="{FF2B5EF4-FFF2-40B4-BE49-F238E27FC236}">
                <a16:creationId xmlns:a16="http://schemas.microsoft.com/office/drawing/2014/main" id="{B3C2A9EE-CC10-466F-9EBC-0BE1628075DB}"/>
              </a:ext>
            </a:extLst>
          </p:cNvPr>
          <p:cNvSpPr txBox="1">
            <a:spLocks/>
          </p:cNvSpPr>
          <p:nvPr/>
        </p:nvSpPr>
        <p:spPr>
          <a:xfrm>
            <a:off x="4857750" y="60325"/>
            <a:ext cx="465932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t>Thank you for your attention!</a:t>
            </a:r>
          </a:p>
        </p:txBody>
      </p:sp>
      <p:pic>
        <p:nvPicPr>
          <p:cNvPr id="9" name="Grafik 8">
            <a:extLst>
              <a:ext uri="{FF2B5EF4-FFF2-40B4-BE49-F238E27FC236}">
                <a16:creationId xmlns:a16="http://schemas.microsoft.com/office/drawing/2014/main" id="{CB2CBFA2-ADD8-4F0E-A3F0-81D5B835BD1E}"/>
              </a:ext>
            </a:extLst>
          </p:cNvPr>
          <p:cNvPicPr>
            <a:picLocks noChangeAspect="1"/>
          </p:cNvPicPr>
          <p:nvPr/>
        </p:nvPicPr>
        <p:blipFill rotWithShape="1">
          <a:blip r:embed="rId3"/>
          <a:srcRect b="77148"/>
          <a:stretch/>
        </p:blipFill>
        <p:spPr>
          <a:xfrm>
            <a:off x="833964" y="4366219"/>
            <a:ext cx="6329287" cy="1584326"/>
          </a:xfrm>
          <a:prstGeom prst="rect">
            <a:avLst/>
          </a:prstGeom>
        </p:spPr>
      </p:pic>
      <p:sp>
        <p:nvSpPr>
          <p:cNvPr id="11" name="Inhaltsplatzhalter 5">
            <a:extLst>
              <a:ext uri="{FF2B5EF4-FFF2-40B4-BE49-F238E27FC236}">
                <a16:creationId xmlns:a16="http://schemas.microsoft.com/office/drawing/2014/main" id="{92F60E84-BE05-4CDB-A9E3-38B46509200E}"/>
              </a:ext>
            </a:extLst>
          </p:cNvPr>
          <p:cNvSpPr txBox="1">
            <a:spLocks/>
          </p:cNvSpPr>
          <p:nvPr/>
        </p:nvSpPr>
        <p:spPr>
          <a:xfrm>
            <a:off x="1281995" y="1748747"/>
            <a:ext cx="5945900" cy="2394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600" dirty="0" err="1"/>
              <a:t>Application</a:t>
            </a:r>
            <a:r>
              <a:rPr lang="de-DE" sz="3600" dirty="0"/>
              <a:t> </a:t>
            </a:r>
            <a:r>
              <a:rPr lang="de-DE" sz="3600" dirty="0" err="1"/>
              <a:t>for</a:t>
            </a:r>
            <a:r>
              <a:rPr lang="de-DE" sz="3600" dirty="0"/>
              <a:t> Hospital</a:t>
            </a:r>
          </a:p>
          <a:p>
            <a:pPr lvl="1"/>
            <a:r>
              <a:rPr lang="de-DE" sz="3200" dirty="0"/>
              <a:t>Intensive care</a:t>
            </a:r>
          </a:p>
          <a:p>
            <a:pPr lvl="1"/>
            <a:r>
              <a:rPr lang="de-DE" sz="3200" dirty="0" err="1"/>
              <a:t>Diagnostic</a:t>
            </a:r>
            <a:endParaRPr lang="de-DE" sz="3200" dirty="0"/>
          </a:p>
          <a:p>
            <a:r>
              <a:rPr lang="de-DE" sz="3600" dirty="0"/>
              <a:t>Use </a:t>
            </a:r>
            <a:r>
              <a:rPr lang="de-DE" sz="3600" dirty="0" err="1"/>
              <a:t>for</a:t>
            </a:r>
            <a:r>
              <a:rPr lang="de-DE" sz="3600" dirty="0"/>
              <a:t> </a:t>
            </a:r>
            <a:r>
              <a:rPr lang="de-DE" sz="3600" dirty="0" err="1"/>
              <a:t>Sportman</a:t>
            </a:r>
            <a:endParaRPr lang="de-DE" sz="3200" b="1" dirty="0"/>
          </a:p>
        </p:txBody>
      </p:sp>
      <p:sp>
        <p:nvSpPr>
          <p:cNvPr id="12" name="Rechteck 11">
            <a:extLst>
              <a:ext uri="{FF2B5EF4-FFF2-40B4-BE49-F238E27FC236}">
                <a16:creationId xmlns:a16="http://schemas.microsoft.com/office/drawing/2014/main" id="{59A8AACC-F14F-4D44-A076-52523496FD40}"/>
              </a:ext>
            </a:extLst>
          </p:cNvPr>
          <p:cNvSpPr/>
          <p:nvPr/>
        </p:nvSpPr>
        <p:spPr>
          <a:xfrm>
            <a:off x="2045145" y="5954741"/>
            <a:ext cx="6534150" cy="307777"/>
          </a:xfrm>
          <a:prstGeom prst="rect">
            <a:avLst/>
          </a:prstGeom>
        </p:spPr>
        <p:txBody>
          <a:bodyPr wrap="square">
            <a:spAutoFit/>
          </a:bodyPr>
          <a:lstStyle/>
          <a:p>
            <a:r>
              <a:rPr lang="fr-FR" sz="1400" i="1" dirty="0"/>
              <a:t>Nature Commun 11, 5990 (2020). DOI:10.1038/s41467-020-19660-6</a:t>
            </a:r>
            <a:endParaRPr lang="en-AT" sz="1400" i="1" dirty="0"/>
          </a:p>
        </p:txBody>
      </p:sp>
      <p:pic>
        <p:nvPicPr>
          <p:cNvPr id="15" name="Grafik 14">
            <a:extLst>
              <a:ext uri="{FF2B5EF4-FFF2-40B4-BE49-F238E27FC236}">
                <a16:creationId xmlns:a16="http://schemas.microsoft.com/office/drawing/2014/main" id="{3431461E-AC4B-4D37-AF55-AA754B7265E7}"/>
              </a:ext>
            </a:extLst>
          </p:cNvPr>
          <p:cNvPicPr>
            <a:picLocks noChangeAspect="1"/>
          </p:cNvPicPr>
          <p:nvPr/>
        </p:nvPicPr>
        <p:blipFill>
          <a:blip r:embed="rId4"/>
          <a:stretch>
            <a:fillRect/>
          </a:stretch>
        </p:blipFill>
        <p:spPr>
          <a:xfrm>
            <a:off x="7170295" y="1418365"/>
            <a:ext cx="4659320" cy="4750322"/>
          </a:xfrm>
          <a:prstGeom prst="rect">
            <a:avLst/>
          </a:prstGeom>
        </p:spPr>
      </p:pic>
    </p:spTree>
    <p:extLst>
      <p:ext uri="{BB962C8B-B14F-4D97-AF65-F5344CB8AC3E}">
        <p14:creationId xmlns:p14="http://schemas.microsoft.com/office/powerpoint/2010/main" val="34298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1932B3-057E-47E5-ACE7-78596F5D25C2}"/>
              </a:ext>
            </a:extLst>
          </p:cNvPr>
          <p:cNvSpPr>
            <a:spLocks noGrp="1"/>
          </p:cNvSpPr>
          <p:nvPr>
            <p:ph type="title"/>
          </p:nvPr>
        </p:nvSpPr>
        <p:spPr/>
        <p:txBody>
          <a:bodyPr>
            <a:normAutofit/>
          </a:bodyPr>
          <a:lstStyle/>
          <a:p>
            <a:r>
              <a:rPr lang="de-DE" sz="6000" b="1" dirty="0">
                <a:solidFill>
                  <a:schemeClr val="accent5">
                    <a:lumMod val="40000"/>
                    <a:lumOff val="60000"/>
                  </a:schemeClr>
                </a:solidFill>
                <a:latin typeface="+mn-lt"/>
                <a:ea typeface="+mn-ea"/>
                <a:cs typeface="+mn-cs"/>
              </a:rPr>
              <a:t>Content:</a:t>
            </a:r>
            <a:endParaRPr lang="en-AT" sz="6000" b="1" dirty="0">
              <a:solidFill>
                <a:schemeClr val="accent5">
                  <a:lumMod val="40000"/>
                  <a:lumOff val="60000"/>
                </a:schemeClr>
              </a:solidFill>
              <a:latin typeface="+mn-lt"/>
              <a:ea typeface="+mn-ea"/>
              <a:cs typeface="+mn-cs"/>
            </a:endParaRPr>
          </a:p>
        </p:txBody>
      </p:sp>
      <p:sp>
        <p:nvSpPr>
          <p:cNvPr id="3" name="Inhaltsplatzhalter 2">
            <a:extLst>
              <a:ext uri="{FF2B5EF4-FFF2-40B4-BE49-F238E27FC236}">
                <a16:creationId xmlns:a16="http://schemas.microsoft.com/office/drawing/2014/main" id="{AB1D5737-1F03-4182-913B-F50C8C32597F}"/>
              </a:ext>
            </a:extLst>
          </p:cNvPr>
          <p:cNvSpPr>
            <a:spLocks noGrp="1"/>
          </p:cNvSpPr>
          <p:nvPr>
            <p:ph idx="1"/>
          </p:nvPr>
        </p:nvSpPr>
        <p:spPr/>
        <p:txBody>
          <a:bodyPr>
            <a:normAutofit/>
          </a:bodyPr>
          <a:lstStyle/>
          <a:p>
            <a:r>
              <a:rPr lang="en-GB" sz="3600" dirty="0"/>
              <a:t>Introduction</a:t>
            </a:r>
          </a:p>
          <a:p>
            <a:r>
              <a:rPr lang="en-GB" sz="3600" dirty="0"/>
              <a:t>Method</a:t>
            </a:r>
          </a:p>
          <a:p>
            <a:r>
              <a:rPr lang="en-GB" sz="3600" dirty="0"/>
              <a:t>Results</a:t>
            </a:r>
          </a:p>
          <a:p>
            <a:r>
              <a:rPr lang="en-GB" sz="3600" dirty="0"/>
              <a:t>Future work </a:t>
            </a:r>
          </a:p>
          <a:p>
            <a:r>
              <a:rPr lang="en-GB" sz="3600" dirty="0"/>
              <a:t>Conclusion and </a:t>
            </a:r>
            <a:r>
              <a:rPr lang="en-GB" sz="3200" dirty="0"/>
              <a:t>Q &amp; A</a:t>
            </a:r>
          </a:p>
        </p:txBody>
      </p:sp>
      <p:sp>
        <p:nvSpPr>
          <p:cNvPr id="4" name="Datumsplatzhalter 3">
            <a:extLst>
              <a:ext uri="{FF2B5EF4-FFF2-40B4-BE49-F238E27FC236}">
                <a16:creationId xmlns:a16="http://schemas.microsoft.com/office/drawing/2014/main" id="{63B998A3-8702-4713-B132-105E9762A093}"/>
              </a:ext>
            </a:extLst>
          </p:cNvPr>
          <p:cNvSpPr>
            <a:spLocks noGrp="1"/>
          </p:cNvSpPr>
          <p:nvPr>
            <p:ph type="dt" sz="half" idx="10"/>
          </p:nvPr>
        </p:nvSpPr>
        <p:spPr/>
        <p:txBody>
          <a:bodyPr/>
          <a:lstStyle/>
          <a:p>
            <a:fld id="{96DC823E-BAC8-4428-9248-2C24DA6DF3C7}" type="datetime8">
              <a:rPr lang="en-AT" smtClean="0"/>
              <a:t>30/04/2022 19:02</a:t>
            </a:fld>
            <a:endParaRPr lang="en-AT"/>
          </a:p>
        </p:txBody>
      </p:sp>
      <p:sp>
        <p:nvSpPr>
          <p:cNvPr id="6" name="Foliennummernplatzhalter 5">
            <a:extLst>
              <a:ext uri="{FF2B5EF4-FFF2-40B4-BE49-F238E27FC236}">
                <a16:creationId xmlns:a16="http://schemas.microsoft.com/office/drawing/2014/main" id="{2CBFA74D-A93C-4725-9B1E-616DD385B055}"/>
              </a:ext>
            </a:extLst>
          </p:cNvPr>
          <p:cNvSpPr>
            <a:spLocks noGrp="1"/>
          </p:cNvSpPr>
          <p:nvPr>
            <p:ph type="sldNum" sz="quarter" idx="12"/>
          </p:nvPr>
        </p:nvSpPr>
        <p:spPr/>
        <p:txBody>
          <a:bodyPr/>
          <a:lstStyle/>
          <a:p>
            <a:fld id="{8E0DBFC4-6B5B-4DF9-BE82-4D16BDFD5A5C}" type="slidenum">
              <a:rPr lang="en-AT" smtClean="0"/>
              <a:t>2</a:t>
            </a:fld>
            <a:endParaRPr lang="en-AT"/>
          </a:p>
        </p:txBody>
      </p:sp>
    </p:spTree>
    <p:extLst>
      <p:ext uri="{BB962C8B-B14F-4D97-AF65-F5344CB8AC3E}">
        <p14:creationId xmlns:p14="http://schemas.microsoft.com/office/powerpoint/2010/main" val="8523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de-DE" sz="6000" dirty="0">
                <a:solidFill>
                  <a:schemeClr val="accent5">
                    <a:lumMod val="40000"/>
                    <a:lumOff val="60000"/>
                  </a:schemeClr>
                </a:solidFill>
              </a:rPr>
              <a:t>Introduktion:</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en-GB" sz="4000" b="1" dirty="0"/>
              <a:t>Hardware setup</a:t>
            </a:r>
          </a:p>
          <a:p>
            <a:r>
              <a:rPr lang="en-GB" sz="4000" b="1" dirty="0"/>
              <a:t>Signal-flow path</a:t>
            </a:r>
          </a:p>
          <a:p>
            <a:endParaRPr lang="en-GB" sz="4000" b="1" dirty="0"/>
          </a:p>
          <a:p>
            <a:endParaRPr lang="en-GB" sz="4000" b="1" dirty="0"/>
          </a:p>
          <a:p>
            <a:endParaRPr lang="en-GB" sz="1400" i="1" dirty="0"/>
          </a:p>
          <a:p>
            <a:endParaRPr lang="en-GB"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30/04/2022 19:02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3</a:t>
            </a:fld>
            <a:endParaRPr lang="en-AT"/>
          </a:p>
        </p:txBody>
      </p:sp>
      <p:pic>
        <p:nvPicPr>
          <p:cNvPr id="15" name="Grafik 14" descr="Ein Bild, das Text, Elektronik enthält.&#10;&#10;Automatisch generierte Beschreibung">
            <a:extLst>
              <a:ext uri="{FF2B5EF4-FFF2-40B4-BE49-F238E27FC236}">
                <a16:creationId xmlns:a16="http://schemas.microsoft.com/office/drawing/2014/main" id="{BA0FDB24-F554-4FFA-9D5E-7A3472588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525346"/>
            <a:ext cx="5341252" cy="2866367"/>
          </a:xfrm>
          <a:prstGeom prst="rect">
            <a:avLst/>
          </a:prstGeom>
        </p:spPr>
      </p:pic>
      <p:pic>
        <p:nvPicPr>
          <p:cNvPr id="13" name="Grafik 12">
            <a:extLst>
              <a:ext uri="{FF2B5EF4-FFF2-40B4-BE49-F238E27FC236}">
                <a16:creationId xmlns:a16="http://schemas.microsoft.com/office/drawing/2014/main" id="{83659084-C020-431B-860C-59F308A0E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62" y="1497069"/>
            <a:ext cx="5690596" cy="3161698"/>
          </a:xfrm>
          <a:prstGeom prst="rect">
            <a:avLst/>
          </a:prstGeom>
        </p:spPr>
      </p:pic>
    </p:spTree>
    <p:extLst>
      <p:ext uri="{BB962C8B-B14F-4D97-AF65-F5344CB8AC3E}">
        <p14:creationId xmlns:p14="http://schemas.microsoft.com/office/powerpoint/2010/main" val="104980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Method</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Github.com/oe9nat/</a:t>
            </a:r>
            <a:r>
              <a:rPr lang="de-DE" sz="4000" b="1"/>
              <a:t>ba</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30/04/2022 19:02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4</a:t>
            </a:fld>
            <a:endParaRPr lang="en-AT"/>
          </a:p>
        </p:txBody>
      </p:sp>
    </p:spTree>
    <p:extLst>
      <p:ext uri="{BB962C8B-B14F-4D97-AF65-F5344CB8AC3E}">
        <p14:creationId xmlns:p14="http://schemas.microsoft.com/office/powerpoint/2010/main" val="394819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215109" y="708521"/>
            <a:ext cx="8702142" cy="823912"/>
          </a:xfrm>
        </p:spPr>
        <p:txBody>
          <a:bodyPr>
            <a:noAutofit/>
          </a:bodyPr>
          <a:lstStyle/>
          <a:p>
            <a:r>
              <a:rPr lang="en-GB" sz="5400" dirty="0">
                <a:solidFill>
                  <a:schemeClr val="accent5">
                    <a:lumMod val="40000"/>
                    <a:lumOff val="60000"/>
                  </a:schemeClr>
                </a:solidFill>
              </a:rPr>
              <a:t>Future work:</a:t>
            </a: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30/04/2022 19:02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5</a:t>
            </a:fld>
            <a:endParaRPr lang="en-AT"/>
          </a:p>
        </p:txBody>
      </p:sp>
      <p:sp>
        <p:nvSpPr>
          <p:cNvPr id="8" name="Textfeld 7">
            <a:extLst>
              <a:ext uri="{FF2B5EF4-FFF2-40B4-BE49-F238E27FC236}">
                <a16:creationId xmlns:a16="http://schemas.microsoft.com/office/drawing/2014/main" id="{DCE7924F-5A07-42AA-9E39-C6EABB5ABD35}"/>
              </a:ext>
            </a:extLst>
          </p:cNvPr>
          <p:cNvSpPr txBox="1"/>
          <p:nvPr/>
        </p:nvSpPr>
        <p:spPr>
          <a:xfrm>
            <a:off x="2661886" y="3003460"/>
            <a:ext cx="6354772" cy="369332"/>
          </a:xfrm>
          <a:prstGeom prst="rect">
            <a:avLst/>
          </a:prstGeom>
          <a:noFill/>
        </p:spPr>
        <p:txBody>
          <a:bodyPr wrap="square">
            <a:spAutoFit/>
          </a:bodyPr>
          <a:lstStyle/>
          <a:p>
            <a:r>
              <a:rPr lang="en-GB" sz="1800" dirty="0">
                <a:solidFill>
                  <a:schemeClr val="accent5">
                    <a:lumMod val="40000"/>
                    <a:lumOff val="60000"/>
                  </a:schemeClr>
                </a:solidFill>
              </a:rPr>
              <a:t>work:</a:t>
            </a:r>
            <a:endParaRPr lang="en-AT" dirty="0"/>
          </a:p>
        </p:txBody>
      </p:sp>
      <p:pic>
        <p:nvPicPr>
          <p:cNvPr id="4" name="Grafik 3">
            <a:extLst>
              <a:ext uri="{FF2B5EF4-FFF2-40B4-BE49-F238E27FC236}">
                <a16:creationId xmlns:a16="http://schemas.microsoft.com/office/drawing/2014/main" id="{3C4CAAE7-AFDB-4AC0-8A93-C6AE94698F20}"/>
              </a:ext>
            </a:extLst>
          </p:cNvPr>
          <p:cNvPicPr>
            <a:picLocks noChangeAspect="1"/>
          </p:cNvPicPr>
          <p:nvPr/>
        </p:nvPicPr>
        <p:blipFill rotWithShape="1">
          <a:blip r:embed="rId3">
            <a:extLst>
              <a:ext uri="{28A0092B-C50C-407E-A947-70E740481C1C}">
                <a14:useLocalDpi xmlns:a14="http://schemas.microsoft.com/office/drawing/2010/main" val="0"/>
              </a:ext>
            </a:extLst>
          </a:blip>
          <a:srcRect t="5102" b="4581"/>
          <a:stretch/>
        </p:blipFill>
        <p:spPr>
          <a:xfrm>
            <a:off x="6860114" y="2135646"/>
            <a:ext cx="4186329" cy="3151231"/>
          </a:xfrm>
          <a:prstGeom prst="rect">
            <a:avLst/>
          </a:prstGeom>
        </p:spPr>
      </p:pic>
      <p:sp>
        <p:nvSpPr>
          <p:cNvPr id="10" name="Rechteck 9">
            <a:extLst>
              <a:ext uri="{FF2B5EF4-FFF2-40B4-BE49-F238E27FC236}">
                <a16:creationId xmlns:a16="http://schemas.microsoft.com/office/drawing/2014/main" id="{A63FFB6C-AF02-45C5-89C7-F12600AC1D7C}"/>
              </a:ext>
            </a:extLst>
          </p:cNvPr>
          <p:cNvSpPr/>
          <p:nvPr/>
        </p:nvSpPr>
        <p:spPr>
          <a:xfrm>
            <a:off x="6691944" y="5495748"/>
            <a:ext cx="3225307" cy="307777"/>
          </a:xfrm>
          <a:prstGeom prst="rect">
            <a:avLst/>
          </a:prstGeom>
        </p:spPr>
        <p:txBody>
          <a:bodyPr wrap="none">
            <a:spAutoFit/>
          </a:bodyPr>
          <a:lstStyle/>
          <a:p>
            <a:r>
              <a:rPr lang="fr-FR" sz="1400" i="1" dirty="0"/>
              <a:t>Julia </a:t>
            </a:r>
            <a:r>
              <a:rPr lang="fr-FR" sz="1400" i="1" dirty="0" err="1"/>
              <a:t>Pitzer</a:t>
            </a:r>
            <a:r>
              <a:rPr lang="fr-FR" sz="1400" i="1" dirty="0"/>
              <a:t>; https://github.com/jupfi/ATM</a:t>
            </a:r>
            <a:endParaRPr lang="en-AT" sz="1400" dirty="0"/>
          </a:p>
        </p:txBody>
      </p:sp>
    </p:spTree>
    <p:extLst>
      <p:ext uri="{BB962C8B-B14F-4D97-AF65-F5344CB8AC3E}">
        <p14:creationId xmlns:p14="http://schemas.microsoft.com/office/powerpoint/2010/main" val="408599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30/04/2022 19:02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6</a:t>
            </a:fld>
            <a:endParaRPr lang="en-AT"/>
          </a:p>
        </p:txBody>
      </p:sp>
    </p:spTree>
    <p:extLst>
      <p:ext uri="{BB962C8B-B14F-4D97-AF65-F5344CB8AC3E}">
        <p14:creationId xmlns:p14="http://schemas.microsoft.com/office/powerpoint/2010/main" val="16484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577D005-19EE-4F0D-8973-A35038EF4C43}"/>
              </a:ext>
            </a:extLst>
          </p:cNvPr>
          <p:cNvSpPr>
            <a:spLocks noGrp="1"/>
          </p:cNvSpPr>
          <p:nvPr>
            <p:ph type="body" sz="quarter" idx="3"/>
          </p:nvPr>
        </p:nvSpPr>
        <p:spPr>
          <a:xfrm>
            <a:off x="1447005" y="708521"/>
            <a:ext cx="5183188" cy="823912"/>
          </a:xfrm>
        </p:spPr>
        <p:txBody>
          <a:bodyPr>
            <a:noAutofit/>
          </a:bodyPr>
          <a:lstStyle/>
          <a:p>
            <a:r>
              <a:rPr lang="en-GB" sz="6000" dirty="0">
                <a:solidFill>
                  <a:schemeClr val="accent5">
                    <a:lumMod val="40000"/>
                    <a:lumOff val="60000"/>
                  </a:schemeClr>
                </a:solidFill>
              </a:rPr>
              <a:t>Results</a:t>
            </a:r>
            <a:r>
              <a:rPr lang="en-GB" sz="6000" dirty="0"/>
              <a:t> </a:t>
            </a:r>
            <a:r>
              <a:rPr lang="de-DE" sz="6000" dirty="0">
                <a:solidFill>
                  <a:schemeClr val="accent5">
                    <a:lumMod val="40000"/>
                    <a:lumOff val="60000"/>
                  </a:schemeClr>
                </a:solidFill>
              </a:rPr>
              <a:t>:</a:t>
            </a:r>
            <a:endParaRPr lang="en-AT" sz="6000" dirty="0">
              <a:solidFill>
                <a:schemeClr val="accent5">
                  <a:lumMod val="40000"/>
                  <a:lumOff val="60000"/>
                </a:schemeClr>
              </a:solidFill>
            </a:endParaRPr>
          </a:p>
        </p:txBody>
      </p:sp>
      <p:sp>
        <p:nvSpPr>
          <p:cNvPr id="6" name="Inhaltsplatzhalter 5">
            <a:extLst>
              <a:ext uri="{FF2B5EF4-FFF2-40B4-BE49-F238E27FC236}">
                <a16:creationId xmlns:a16="http://schemas.microsoft.com/office/drawing/2014/main" id="{857F35AA-E522-4E8B-BD5B-B60438C771F1}"/>
              </a:ext>
            </a:extLst>
          </p:cNvPr>
          <p:cNvSpPr>
            <a:spLocks noGrp="1"/>
          </p:cNvSpPr>
          <p:nvPr>
            <p:ph sz="quarter" idx="4"/>
          </p:nvPr>
        </p:nvSpPr>
        <p:spPr>
          <a:xfrm>
            <a:off x="1354323" y="1741304"/>
            <a:ext cx="5945900" cy="4406174"/>
          </a:xfrm>
        </p:spPr>
        <p:txBody>
          <a:bodyPr>
            <a:normAutofit/>
          </a:bodyPr>
          <a:lstStyle/>
          <a:p>
            <a:r>
              <a:rPr lang="de-DE" sz="4000" b="1" dirty="0"/>
              <a:t>Wearable </a:t>
            </a:r>
            <a:r>
              <a:rPr lang="de-DE" sz="4000" b="1" dirty="0" err="1"/>
              <a:t>electronics</a:t>
            </a:r>
            <a:endParaRPr lang="de-DE" sz="4000" b="1" dirty="0"/>
          </a:p>
          <a:p>
            <a:r>
              <a:rPr lang="de-DE" sz="4000" b="1" dirty="0"/>
              <a:t>Tissue </a:t>
            </a:r>
            <a:r>
              <a:rPr lang="de-DE" sz="4000" b="1" dirty="0" err="1"/>
              <a:t>compatible</a:t>
            </a:r>
            <a:r>
              <a:rPr lang="de-DE" sz="4000" b="1" dirty="0"/>
              <a:t> </a:t>
            </a:r>
            <a:r>
              <a:rPr lang="de-DE" sz="4000" b="1" dirty="0" err="1"/>
              <a:t>materials</a:t>
            </a:r>
            <a:endParaRPr lang="de-DE" sz="4000" b="1" dirty="0"/>
          </a:p>
          <a:p>
            <a:endParaRPr lang="de-DE" sz="4000" b="1" dirty="0"/>
          </a:p>
          <a:p>
            <a:endParaRPr lang="de-DE" sz="4000" b="1" dirty="0"/>
          </a:p>
          <a:p>
            <a:endParaRPr lang="de-DE" sz="1400" i="1" dirty="0"/>
          </a:p>
          <a:p>
            <a:endParaRPr lang="en-AT" sz="4000" dirty="0"/>
          </a:p>
        </p:txBody>
      </p:sp>
      <p:sp>
        <p:nvSpPr>
          <p:cNvPr id="7" name="Datumsplatzhalter 6">
            <a:extLst>
              <a:ext uri="{FF2B5EF4-FFF2-40B4-BE49-F238E27FC236}">
                <a16:creationId xmlns:a16="http://schemas.microsoft.com/office/drawing/2014/main" id="{E12318F6-3471-49EC-9463-E46A7DEF947E}"/>
              </a:ext>
            </a:extLst>
          </p:cNvPr>
          <p:cNvSpPr>
            <a:spLocks noGrp="1"/>
          </p:cNvSpPr>
          <p:nvPr>
            <p:ph type="dt" sz="half" idx="10"/>
          </p:nvPr>
        </p:nvSpPr>
        <p:spPr/>
        <p:txBody>
          <a:bodyPr/>
          <a:lstStyle/>
          <a:p>
            <a:fld id="{6932E8E8-99D0-4844-B486-C69D8E11A59F}" type="datetime8">
              <a:rPr lang="en-AT" smtClean="0"/>
              <a:t>30/04/2022 19:02</a:t>
            </a:fld>
            <a:endParaRPr lang="en-AT"/>
          </a:p>
        </p:txBody>
      </p:sp>
      <p:sp>
        <p:nvSpPr>
          <p:cNvPr id="9" name="Foliennummernplatzhalter 8">
            <a:extLst>
              <a:ext uri="{FF2B5EF4-FFF2-40B4-BE49-F238E27FC236}">
                <a16:creationId xmlns:a16="http://schemas.microsoft.com/office/drawing/2014/main" id="{5DE12E14-EB90-4679-8F05-AE432D96769D}"/>
              </a:ext>
            </a:extLst>
          </p:cNvPr>
          <p:cNvSpPr>
            <a:spLocks noGrp="1"/>
          </p:cNvSpPr>
          <p:nvPr>
            <p:ph type="sldNum" sz="quarter" idx="12"/>
          </p:nvPr>
        </p:nvSpPr>
        <p:spPr/>
        <p:txBody>
          <a:bodyPr/>
          <a:lstStyle/>
          <a:p>
            <a:fld id="{8E0DBFC4-6B5B-4DF9-BE82-4D16BDFD5A5C}" type="slidenum">
              <a:rPr lang="en-AT" smtClean="0"/>
              <a:t>7</a:t>
            </a:fld>
            <a:endParaRPr lang="en-AT"/>
          </a:p>
        </p:txBody>
      </p:sp>
    </p:spTree>
    <p:extLst>
      <p:ext uri="{BB962C8B-B14F-4D97-AF65-F5344CB8AC3E}">
        <p14:creationId xmlns:p14="http://schemas.microsoft.com/office/powerpoint/2010/main" val="198242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115C0-3E29-48CD-A7F8-2E9A7AC350CB}"/>
              </a:ext>
            </a:extLst>
          </p:cNvPr>
          <p:cNvSpPr>
            <a:spLocks noGrp="1"/>
          </p:cNvSpPr>
          <p:nvPr>
            <p:ph type="title"/>
          </p:nvPr>
        </p:nvSpPr>
        <p:spPr/>
        <p:txBody>
          <a:bodyPr/>
          <a:lstStyle/>
          <a:p>
            <a:r>
              <a:rPr lang="de-DE" dirty="0"/>
              <a:t>Methods &amp; Data Collection</a:t>
            </a:r>
            <a:endParaRPr lang="en-AT" dirty="0"/>
          </a:p>
        </p:txBody>
      </p:sp>
      <p:sp>
        <p:nvSpPr>
          <p:cNvPr id="4" name="Datumsplatzhalter 3">
            <a:extLst>
              <a:ext uri="{FF2B5EF4-FFF2-40B4-BE49-F238E27FC236}">
                <a16:creationId xmlns:a16="http://schemas.microsoft.com/office/drawing/2014/main" id="{6EE2DD5F-4696-44D1-B342-46838A78EA97}"/>
              </a:ext>
            </a:extLst>
          </p:cNvPr>
          <p:cNvSpPr>
            <a:spLocks noGrp="1"/>
          </p:cNvSpPr>
          <p:nvPr>
            <p:ph type="dt" sz="half" idx="10"/>
          </p:nvPr>
        </p:nvSpPr>
        <p:spPr/>
        <p:txBody>
          <a:bodyPr/>
          <a:lstStyle/>
          <a:p>
            <a:fld id="{448EE0F1-C04D-484C-8C58-0BADE6F4F467}" type="datetime8">
              <a:rPr lang="en-AT" smtClean="0"/>
              <a:t>30/04/2022 19:02</a:t>
            </a:fld>
            <a:endParaRPr lang="en-AT"/>
          </a:p>
        </p:txBody>
      </p:sp>
      <p:sp>
        <p:nvSpPr>
          <p:cNvPr id="5" name="Fußzeilenplatzhalter 4">
            <a:extLst>
              <a:ext uri="{FF2B5EF4-FFF2-40B4-BE49-F238E27FC236}">
                <a16:creationId xmlns:a16="http://schemas.microsoft.com/office/drawing/2014/main" id="{F9E225F5-025A-497F-B8B2-8B449D4F2ECB}"/>
              </a:ext>
            </a:extLst>
          </p:cNvPr>
          <p:cNvSpPr>
            <a:spLocks noGrp="1"/>
          </p:cNvSpPr>
          <p:nvPr>
            <p:ph type="ftr" sz="quarter" idx="4294967295"/>
          </p:nvPr>
        </p:nvSpPr>
        <p:spPr>
          <a:xfrm>
            <a:off x="4038599" y="6356350"/>
            <a:ext cx="5729243" cy="365125"/>
          </a:xfrm>
          <a:prstGeom prst="rect">
            <a:avLst/>
          </a:prstGeom>
        </p:spPr>
        <p:txBody>
          <a:bodyPr/>
          <a:lstStyle/>
          <a:p>
            <a:r>
              <a:rPr lang="de-DE" dirty="0"/>
              <a:t>Philipp Malin – University </a:t>
            </a:r>
            <a:r>
              <a:rPr lang="de-DE" dirty="0" err="1"/>
              <a:t>of</a:t>
            </a:r>
            <a:r>
              <a:rPr lang="de-DE" dirty="0"/>
              <a:t> Technology, Graz</a:t>
            </a:r>
            <a:endParaRPr lang="en-AT" dirty="0"/>
          </a:p>
        </p:txBody>
      </p:sp>
      <p:sp>
        <p:nvSpPr>
          <p:cNvPr id="6" name="Foliennummernplatzhalter 5">
            <a:extLst>
              <a:ext uri="{FF2B5EF4-FFF2-40B4-BE49-F238E27FC236}">
                <a16:creationId xmlns:a16="http://schemas.microsoft.com/office/drawing/2014/main" id="{7925D027-8083-440A-A0DD-0272885EEC50}"/>
              </a:ext>
            </a:extLst>
          </p:cNvPr>
          <p:cNvSpPr>
            <a:spLocks noGrp="1"/>
          </p:cNvSpPr>
          <p:nvPr>
            <p:ph type="sldNum" sz="quarter" idx="12"/>
          </p:nvPr>
        </p:nvSpPr>
        <p:spPr/>
        <p:txBody>
          <a:bodyPr/>
          <a:lstStyle/>
          <a:p>
            <a:fld id="{8E0DBFC4-6B5B-4DF9-BE82-4D16BDFD5A5C}" type="slidenum">
              <a:rPr lang="en-AT" smtClean="0"/>
              <a:t>8</a:t>
            </a:fld>
            <a:endParaRPr lang="en-AT"/>
          </a:p>
        </p:txBody>
      </p:sp>
      <p:pic>
        <p:nvPicPr>
          <p:cNvPr id="8" name="Grafik 7">
            <a:extLst>
              <a:ext uri="{FF2B5EF4-FFF2-40B4-BE49-F238E27FC236}">
                <a16:creationId xmlns:a16="http://schemas.microsoft.com/office/drawing/2014/main" id="{6EC1464B-0D2A-436A-9DF7-5D0C3F4CD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516" y="3071128"/>
            <a:ext cx="2500054" cy="3285222"/>
          </a:xfrm>
          <a:prstGeom prst="rect">
            <a:avLst/>
          </a:prstGeom>
        </p:spPr>
      </p:pic>
      <p:pic>
        <p:nvPicPr>
          <p:cNvPr id="10" name="Grafik 9" descr="Ein Bild, das Text, Buch enthält.&#10;&#10;Automatisch generierte Beschreibung">
            <a:extLst>
              <a:ext uri="{FF2B5EF4-FFF2-40B4-BE49-F238E27FC236}">
                <a16:creationId xmlns:a16="http://schemas.microsoft.com/office/drawing/2014/main" id="{732282EA-41B2-4A60-9EFC-119A35E0B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934" y="3071127"/>
            <a:ext cx="2590846" cy="3285222"/>
          </a:xfrm>
          <a:prstGeom prst="rect">
            <a:avLst/>
          </a:prstGeom>
        </p:spPr>
      </p:pic>
      <p:pic>
        <p:nvPicPr>
          <p:cNvPr id="1026" name="Picture 2" descr="Springer Science+Business Media - Wikiwand">
            <a:extLst>
              <a:ext uri="{FF2B5EF4-FFF2-40B4-BE49-F238E27FC236}">
                <a16:creationId xmlns:a16="http://schemas.microsoft.com/office/drawing/2014/main" id="{A7C14DFC-B968-488B-9B34-644E68EC5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9220" y="1812967"/>
            <a:ext cx="3082350" cy="85321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6DBE34F9-FDE1-417B-92F7-E936EC96F756}"/>
              </a:ext>
            </a:extLst>
          </p:cNvPr>
          <p:cNvPicPr>
            <a:picLocks noChangeAspect="1"/>
          </p:cNvPicPr>
          <p:nvPr/>
        </p:nvPicPr>
        <p:blipFill>
          <a:blip r:embed="rId6"/>
          <a:stretch>
            <a:fillRect/>
          </a:stretch>
        </p:blipFill>
        <p:spPr>
          <a:xfrm>
            <a:off x="6664506" y="3046894"/>
            <a:ext cx="2500054" cy="3308483"/>
          </a:xfrm>
          <a:prstGeom prst="rect">
            <a:avLst/>
          </a:prstGeom>
        </p:spPr>
      </p:pic>
      <p:sp>
        <p:nvSpPr>
          <p:cNvPr id="3" name="Inhaltsplatzhalter 2">
            <a:extLst>
              <a:ext uri="{FF2B5EF4-FFF2-40B4-BE49-F238E27FC236}">
                <a16:creationId xmlns:a16="http://schemas.microsoft.com/office/drawing/2014/main" id="{F02C33AF-456B-48EE-944E-5C317F2BC36D}"/>
              </a:ext>
            </a:extLst>
          </p:cNvPr>
          <p:cNvSpPr>
            <a:spLocks noGrp="1"/>
          </p:cNvSpPr>
          <p:nvPr>
            <p:ph idx="1"/>
          </p:nvPr>
        </p:nvSpPr>
        <p:spPr>
          <a:xfrm>
            <a:off x="838200" y="1708400"/>
            <a:ext cx="10515600" cy="4351338"/>
          </a:xfrm>
        </p:spPr>
        <p:txBody>
          <a:bodyPr/>
          <a:lstStyle/>
          <a:p>
            <a:r>
              <a:rPr lang="en-GB" dirty="0"/>
              <a:t>Field of interest</a:t>
            </a:r>
          </a:p>
          <a:p>
            <a:r>
              <a:rPr lang="en-GB" dirty="0"/>
              <a:t>Publication not older than 24 Month</a:t>
            </a:r>
          </a:p>
          <a:p>
            <a:r>
              <a:rPr lang="en-GB" dirty="0"/>
              <a:t>Well- respected </a:t>
            </a:r>
            <a:r>
              <a:rPr lang="en-GB" dirty="0" err="1"/>
              <a:t>Jurnals</a:t>
            </a:r>
            <a:endParaRPr lang="en-GB" dirty="0"/>
          </a:p>
          <a:p>
            <a:endParaRPr lang="en-GB" dirty="0"/>
          </a:p>
        </p:txBody>
      </p:sp>
      <p:pic>
        <p:nvPicPr>
          <p:cNvPr id="16" name="Grafik 15">
            <a:extLst>
              <a:ext uri="{FF2B5EF4-FFF2-40B4-BE49-F238E27FC236}">
                <a16:creationId xmlns:a16="http://schemas.microsoft.com/office/drawing/2014/main" id="{C4624217-58A7-44FF-81DE-832F7C38D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354" y="3262264"/>
            <a:ext cx="2326708" cy="3093113"/>
          </a:xfrm>
          <a:prstGeom prst="rect">
            <a:avLst/>
          </a:prstGeom>
        </p:spPr>
      </p:pic>
    </p:spTree>
    <p:extLst>
      <p:ext uri="{BB962C8B-B14F-4D97-AF65-F5344CB8AC3E}">
        <p14:creationId xmlns:p14="http://schemas.microsoft.com/office/powerpoint/2010/main" val="198185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7B6F3-B77F-478B-A3B2-A6B68EB76E36}"/>
              </a:ext>
            </a:extLst>
          </p:cNvPr>
          <p:cNvSpPr>
            <a:spLocks noGrp="1"/>
          </p:cNvSpPr>
          <p:nvPr>
            <p:ph type="title"/>
          </p:nvPr>
        </p:nvSpPr>
        <p:spPr/>
        <p:txBody>
          <a:bodyPr/>
          <a:lstStyle/>
          <a:p>
            <a:r>
              <a:rPr lang="de-DE" dirty="0" err="1"/>
              <a:t>Results</a:t>
            </a:r>
            <a:r>
              <a:rPr lang="de-DE" dirty="0"/>
              <a:t>: smart textiles</a:t>
            </a:r>
            <a:endParaRPr lang="en-AT" dirty="0"/>
          </a:p>
        </p:txBody>
      </p:sp>
      <p:sp>
        <p:nvSpPr>
          <p:cNvPr id="4" name="Datumsplatzhalter 3">
            <a:extLst>
              <a:ext uri="{FF2B5EF4-FFF2-40B4-BE49-F238E27FC236}">
                <a16:creationId xmlns:a16="http://schemas.microsoft.com/office/drawing/2014/main" id="{6F99A008-1F68-42EF-93D6-22FEFDD1F40A}"/>
              </a:ext>
            </a:extLst>
          </p:cNvPr>
          <p:cNvSpPr>
            <a:spLocks noGrp="1"/>
          </p:cNvSpPr>
          <p:nvPr>
            <p:ph type="dt" sz="half" idx="10"/>
          </p:nvPr>
        </p:nvSpPr>
        <p:spPr/>
        <p:txBody>
          <a:bodyPr/>
          <a:lstStyle/>
          <a:p>
            <a:fld id="{99D6CA6D-6B77-45B8-BA4C-588D1983A46D}" type="datetime8">
              <a:rPr lang="en-AT" smtClean="0"/>
              <a:t>30/04/2022 19:02</a:t>
            </a:fld>
            <a:endParaRPr lang="en-AT"/>
          </a:p>
        </p:txBody>
      </p:sp>
      <p:sp>
        <p:nvSpPr>
          <p:cNvPr id="5" name="Fußzeilenplatzhalter 4">
            <a:extLst>
              <a:ext uri="{FF2B5EF4-FFF2-40B4-BE49-F238E27FC236}">
                <a16:creationId xmlns:a16="http://schemas.microsoft.com/office/drawing/2014/main" id="{643608F4-75B3-48AE-8D01-A52DCC78803C}"/>
              </a:ext>
            </a:extLst>
          </p:cNvPr>
          <p:cNvSpPr>
            <a:spLocks noGrp="1"/>
          </p:cNvSpPr>
          <p:nvPr>
            <p:ph type="ftr" sz="quarter" idx="4294967295"/>
          </p:nvPr>
        </p:nvSpPr>
        <p:spPr>
          <a:xfrm>
            <a:off x="4038599" y="6356350"/>
            <a:ext cx="5729243" cy="365125"/>
          </a:xfrm>
          <a:prstGeom prst="rect">
            <a:avLst/>
          </a:prstGeom>
        </p:spPr>
        <p:txBody>
          <a:bodyPr/>
          <a:lstStyle/>
          <a:p>
            <a:r>
              <a:rPr lang="de-DE"/>
              <a:t>Philipp Malin – University of Technology, Graz</a:t>
            </a:r>
            <a:endParaRPr lang="en-AT" dirty="0"/>
          </a:p>
        </p:txBody>
      </p:sp>
      <p:sp>
        <p:nvSpPr>
          <p:cNvPr id="6" name="Foliennummernplatzhalter 5">
            <a:extLst>
              <a:ext uri="{FF2B5EF4-FFF2-40B4-BE49-F238E27FC236}">
                <a16:creationId xmlns:a16="http://schemas.microsoft.com/office/drawing/2014/main" id="{E732EF41-8A93-495E-AEEA-18ED8F3FDF5B}"/>
              </a:ext>
            </a:extLst>
          </p:cNvPr>
          <p:cNvSpPr>
            <a:spLocks noGrp="1"/>
          </p:cNvSpPr>
          <p:nvPr>
            <p:ph type="sldNum" sz="quarter" idx="12"/>
          </p:nvPr>
        </p:nvSpPr>
        <p:spPr/>
        <p:txBody>
          <a:bodyPr/>
          <a:lstStyle/>
          <a:p>
            <a:fld id="{8E0DBFC4-6B5B-4DF9-BE82-4D16BDFD5A5C}" type="slidenum">
              <a:rPr lang="en-AT" smtClean="0"/>
              <a:t>9</a:t>
            </a:fld>
            <a:endParaRPr lang="en-AT"/>
          </a:p>
        </p:txBody>
      </p:sp>
      <p:pic>
        <p:nvPicPr>
          <p:cNvPr id="15" name="Grafik 14">
            <a:extLst>
              <a:ext uri="{FF2B5EF4-FFF2-40B4-BE49-F238E27FC236}">
                <a16:creationId xmlns:a16="http://schemas.microsoft.com/office/drawing/2014/main" id="{5611E423-BB08-46FC-B8A2-9703E9E5C4F4}"/>
              </a:ext>
            </a:extLst>
          </p:cNvPr>
          <p:cNvPicPr>
            <a:picLocks noChangeAspect="1"/>
          </p:cNvPicPr>
          <p:nvPr/>
        </p:nvPicPr>
        <p:blipFill rotWithShape="1">
          <a:blip r:embed="rId3"/>
          <a:srcRect l="25136"/>
          <a:stretch/>
        </p:blipFill>
        <p:spPr>
          <a:xfrm>
            <a:off x="4479049" y="2117349"/>
            <a:ext cx="3716016" cy="3448177"/>
          </a:xfrm>
          <a:prstGeom prst="rect">
            <a:avLst/>
          </a:prstGeom>
        </p:spPr>
      </p:pic>
      <p:pic>
        <p:nvPicPr>
          <p:cNvPr id="17" name="Grafik 16">
            <a:extLst>
              <a:ext uri="{FF2B5EF4-FFF2-40B4-BE49-F238E27FC236}">
                <a16:creationId xmlns:a16="http://schemas.microsoft.com/office/drawing/2014/main" id="{AEBF5D6F-1CA3-4385-9FB1-B17DE47428DB}"/>
              </a:ext>
            </a:extLst>
          </p:cNvPr>
          <p:cNvPicPr>
            <a:picLocks noChangeAspect="1"/>
          </p:cNvPicPr>
          <p:nvPr/>
        </p:nvPicPr>
        <p:blipFill>
          <a:blip r:embed="rId4"/>
          <a:stretch>
            <a:fillRect/>
          </a:stretch>
        </p:blipFill>
        <p:spPr>
          <a:xfrm>
            <a:off x="8298560" y="2120331"/>
            <a:ext cx="3716016" cy="3472962"/>
          </a:xfrm>
          <a:prstGeom prst="rect">
            <a:avLst/>
          </a:prstGeom>
        </p:spPr>
      </p:pic>
      <p:sp>
        <p:nvSpPr>
          <p:cNvPr id="18" name="Rechteck 17">
            <a:extLst>
              <a:ext uri="{FF2B5EF4-FFF2-40B4-BE49-F238E27FC236}">
                <a16:creationId xmlns:a16="http://schemas.microsoft.com/office/drawing/2014/main" id="{627B1B32-6251-40C5-8891-42B7EDB43BB0}"/>
              </a:ext>
            </a:extLst>
          </p:cNvPr>
          <p:cNvSpPr/>
          <p:nvPr/>
        </p:nvSpPr>
        <p:spPr>
          <a:xfrm>
            <a:off x="5797627" y="5620280"/>
            <a:ext cx="7940429" cy="307777"/>
          </a:xfrm>
          <a:prstGeom prst="rect">
            <a:avLst/>
          </a:prstGeom>
        </p:spPr>
        <p:txBody>
          <a:bodyPr wrap="square">
            <a:spAutoFit/>
          </a:bodyPr>
          <a:lstStyle/>
          <a:p>
            <a:r>
              <a:rPr lang="de-AT" sz="1400" i="1" dirty="0"/>
              <a:t>Nature </a:t>
            </a:r>
            <a:r>
              <a:rPr lang="de-AT" sz="1400" i="1" dirty="0" err="1"/>
              <a:t>Electron</a:t>
            </a:r>
            <a:r>
              <a:rPr lang="de-AT" sz="1400" i="1" dirty="0"/>
              <a:t> 3, 316–326 (2020). </a:t>
            </a:r>
            <a:r>
              <a:rPr lang="de-AT" sz="1400" i="1" u="sng" dirty="0"/>
              <a:t>DOI: 10.1038/s41928-020-0415-y</a:t>
            </a:r>
            <a:endParaRPr lang="en-AT" sz="1400" i="1" u="sng" dirty="0"/>
          </a:p>
        </p:txBody>
      </p:sp>
      <p:sp>
        <p:nvSpPr>
          <p:cNvPr id="21" name="Rechteck 20">
            <a:extLst>
              <a:ext uri="{FF2B5EF4-FFF2-40B4-BE49-F238E27FC236}">
                <a16:creationId xmlns:a16="http://schemas.microsoft.com/office/drawing/2014/main" id="{59DF6CC7-2D25-4A6F-8667-FB25F3F5E72D}"/>
              </a:ext>
            </a:extLst>
          </p:cNvPr>
          <p:cNvSpPr/>
          <p:nvPr/>
        </p:nvSpPr>
        <p:spPr>
          <a:xfrm>
            <a:off x="714554" y="5587576"/>
            <a:ext cx="3556038" cy="307777"/>
          </a:xfrm>
          <a:prstGeom prst="rect">
            <a:avLst/>
          </a:prstGeom>
        </p:spPr>
        <p:txBody>
          <a:bodyPr wrap="none">
            <a:spAutoFit/>
          </a:bodyPr>
          <a:lstStyle/>
          <a:p>
            <a:r>
              <a:rPr lang="fr-FR" sz="1400" i="1" dirty="0"/>
              <a:t>Science</a:t>
            </a:r>
            <a:r>
              <a:rPr lang="fr-FR" sz="1400" dirty="0"/>
              <a:t> (2020). </a:t>
            </a:r>
            <a:r>
              <a:rPr lang="fr-FR" sz="1400" dirty="0">
                <a:hlinkClick r:id="rId5">
                  <a:extLst>
                    <a:ext uri="{A12FA001-AC4F-418D-AE19-62706E023703}">
                      <ahyp:hlinkClr xmlns:ahyp="http://schemas.microsoft.com/office/drawing/2018/hyperlinkcolor" val="tx"/>
                    </a:ext>
                  </a:extLst>
                </a:hlinkClick>
              </a:rPr>
              <a:t>DOI: 10.1126/science.aba5132</a:t>
            </a:r>
            <a:endParaRPr lang="en-AT" sz="1400" dirty="0"/>
          </a:p>
        </p:txBody>
      </p:sp>
      <p:pic>
        <p:nvPicPr>
          <p:cNvPr id="22" name="Grafik 21">
            <a:extLst>
              <a:ext uri="{FF2B5EF4-FFF2-40B4-BE49-F238E27FC236}">
                <a16:creationId xmlns:a16="http://schemas.microsoft.com/office/drawing/2014/main" id="{6E2739FF-4CE8-4569-AC2A-DF6B598BCE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270" y="2100360"/>
            <a:ext cx="2908606" cy="3472962"/>
          </a:xfrm>
          <a:prstGeom prst="rect">
            <a:avLst/>
          </a:prstGeom>
        </p:spPr>
      </p:pic>
    </p:spTree>
    <p:extLst>
      <p:ext uri="{BB962C8B-B14F-4D97-AF65-F5344CB8AC3E}">
        <p14:creationId xmlns:p14="http://schemas.microsoft.com/office/powerpoint/2010/main" val="222691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1800</TotalTime>
  <Words>1534</Words>
  <Application>Microsoft Office PowerPoint</Application>
  <PresentationFormat>Breitbild</PresentationFormat>
  <Paragraphs>152</Paragraphs>
  <Slides>13</Slides>
  <Notes>12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Calibri Light</vt:lpstr>
      <vt:lpstr>Office Theme</vt:lpstr>
      <vt:lpstr>Graphical User Interface and Data Handling in for a Nuclear Quadrupole Resonance Software Defined Radio Spectrometer</vt:lpstr>
      <vt:lpstr>Content:</vt:lpstr>
      <vt:lpstr>PowerPoint-Präsentation</vt:lpstr>
      <vt:lpstr>PowerPoint-Präsentation</vt:lpstr>
      <vt:lpstr>PowerPoint-Präsentation</vt:lpstr>
      <vt:lpstr>PowerPoint-Präsentation</vt:lpstr>
      <vt:lpstr>PowerPoint-Präsentation</vt:lpstr>
      <vt:lpstr>Methods &amp; Data Collection</vt:lpstr>
      <vt:lpstr>Results: smart textiles</vt:lpstr>
      <vt:lpstr>Skin sensors</vt:lpstr>
      <vt:lpstr>Application</vt:lpstr>
      <vt:lpstr>Lab on a chip Technology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Pɧǃȴǃ ρ ρ Malin</dc:creator>
  <cp:lastModifiedBy>Pɧǃȴǃ ρ ρ Malin</cp:lastModifiedBy>
  <cp:revision>57</cp:revision>
  <cp:lastPrinted>2020-12-17T21:04:34Z</cp:lastPrinted>
  <dcterms:created xsi:type="dcterms:W3CDTF">2020-12-17T10:15:33Z</dcterms:created>
  <dcterms:modified xsi:type="dcterms:W3CDTF">2022-04-30T17:17:12Z</dcterms:modified>
</cp:coreProperties>
</file>